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Oswald" charset="1" panose="00000500000000000000"/>
      <p:regular r:id="rId28"/>
    </p:embeddedFont>
    <p:embeddedFont>
      <p:font typeface="Oswald Bold" charset="1" panose="00000800000000000000"/>
      <p:regular r:id="rId29"/>
    </p:embeddedFont>
    <p:embeddedFont>
      <p:font typeface="Arimo" charset="1" panose="020B0604020202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https://www.nintendolife.com/forums/nintendo-switch-2/should_i_upgrade_to_switch_2"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0322241" y="1028700"/>
            <a:ext cx="11056785" cy="5488186"/>
          </a:xfrm>
          <a:custGeom>
            <a:avLst/>
            <a:gdLst/>
            <a:ahLst/>
            <a:cxnLst/>
            <a:rect r="r" b="b" t="t" l="l"/>
            <a:pathLst>
              <a:path h="5488186" w="11056785">
                <a:moveTo>
                  <a:pt x="11056785" y="0"/>
                </a:moveTo>
                <a:lnTo>
                  <a:pt x="0" y="0"/>
                </a:lnTo>
                <a:lnTo>
                  <a:pt x="0" y="5488186"/>
                </a:lnTo>
                <a:lnTo>
                  <a:pt x="11056785" y="5488186"/>
                </a:lnTo>
                <a:lnTo>
                  <a:pt x="1105678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5102354" y="3772793"/>
            <a:ext cx="13784099" cy="6841926"/>
          </a:xfrm>
          <a:custGeom>
            <a:avLst/>
            <a:gdLst/>
            <a:ahLst/>
            <a:cxnLst/>
            <a:rect r="r" b="b" t="t" l="l"/>
            <a:pathLst>
              <a:path h="6841926" w="13784099">
                <a:moveTo>
                  <a:pt x="13784099" y="0"/>
                </a:moveTo>
                <a:lnTo>
                  <a:pt x="0" y="0"/>
                </a:lnTo>
                <a:lnTo>
                  <a:pt x="0" y="6841925"/>
                </a:lnTo>
                <a:lnTo>
                  <a:pt x="13784099" y="6841925"/>
                </a:lnTo>
                <a:lnTo>
                  <a:pt x="137840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0">
            <a:off x="-6055048" y="6516886"/>
            <a:ext cx="8255707" cy="4097833"/>
          </a:xfrm>
          <a:custGeom>
            <a:avLst/>
            <a:gdLst/>
            <a:ahLst/>
            <a:cxnLst/>
            <a:rect r="r" b="b" t="t" l="l"/>
            <a:pathLst>
              <a:path h="4097833" w="8255707">
                <a:moveTo>
                  <a:pt x="0" y="4097832"/>
                </a:moveTo>
                <a:lnTo>
                  <a:pt x="8255707" y="4097832"/>
                </a:lnTo>
                <a:lnTo>
                  <a:pt x="8255707" y="0"/>
                </a:lnTo>
                <a:lnTo>
                  <a:pt x="0" y="0"/>
                </a:lnTo>
                <a:lnTo>
                  <a:pt x="0" y="409783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8776805" y="6231853"/>
            <a:ext cx="8994473" cy="1219200"/>
          </a:xfrm>
          <a:prstGeom prst="rect">
            <a:avLst/>
          </a:prstGeom>
        </p:spPr>
        <p:txBody>
          <a:bodyPr anchor="t" rtlCol="false" tIns="0" lIns="0" bIns="0" rIns="0">
            <a:spAutoFit/>
          </a:bodyPr>
          <a:lstStyle/>
          <a:p>
            <a:pPr algn="r">
              <a:lnSpc>
                <a:spcPts val="9600"/>
              </a:lnSpc>
            </a:pPr>
            <a:r>
              <a:rPr lang="en-US" sz="8000">
                <a:solidFill>
                  <a:srgbClr val="FFFFFF"/>
                </a:solidFill>
                <a:latin typeface="Oswald"/>
                <a:ea typeface="Oswald"/>
                <a:cs typeface="Oswald"/>
                <a:sym typeface="Oswald"/>
              </a:rPr>
              <a:t>NETNOGRAPHY REPORT:  </a:t>
            </a:r>
          </a:p>
        </p:txBody>
      </p:sp>
      <p:sp>
        <p:nvSpPr>
          <p:cNvPr name="Freeform 6" id="6"/>
          <p:cNvSpPr/>
          <p:nvPr/>
        </p:nvSpPr>
        <p:spPr>
          <a:xfrm flipH="false" flipV="false" rot="0">
            <a:off x="1427665" y="1912488"/>
            <a:ext cx="10178222" cy="3720611"/>
          </a:xfrm>
          <a:custGeom>
            <a:avLst/>
            <a:gdLst/>
            <a:ahLst/>
            <a:cxnLst/>
            <a:rect r="r" b="b" t="t" l="l"/>
            <a:pathLst>
              <a:path h="3720611" w="10178222">
                <a:moveTo>
                  <a:pt x="0" y="0"/>
                </a:moveTo>
                <a:lnTo>
                  <a:pt x="10178223" y="0"/>
                </a:lnTo>
                <a:lnTo>
                  <a:pt x="10178223" y="3720610"/>
                </a:lnTo>
                <a:lnTo>
                  <a:pt x="0" y="37206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0">
            <a:off x="2361787" y="1028700"/>
            <a:ext cx="7734788" cy="5488186"/>
            <a:chOff x="0" y="0"/>
            <a:chExt cx="6904632" cy="4899152"/>
          </a:xfrm>
        </p:grpSpPr>
        <p:sp>
          <p:nvSpPr>
            <p:cNvPr name="Freeform 8" id="8"/>
            <p:cNvSpPr/>
            <p:nvPr/>
          </p:nvSpPr>
          <p:spPr>
            <a:xfrm flipH="false" flipV="false" rot="-2192857">
              <a:off x="-779844" y="244288"/>
              <a:ext cx="8464320" cy="4410577"/>
            </a:xfrm>
            <a:custGeom>
              <a:avLst/>
              <a:gdLst/>
              <a:ahLst/>
              <a:cxnLst/>
              <a:rect r="r" b="b" t="t" l="l"/>
              <a:pathLst>
                <a:path h="4410577" w="8464320">
                  <a:moveTo>
                    <a:pt x="5370600" y="0"/>
                  </a:moveTo>
                  <a:lnTo>
                    <a:pt x="0" y="2117363"/>
                  </a:lnTo>
                  <a:lnTo>
                    <a:pt x="3093719" y="4410576"/>
                  </a:lnTo>
                  <a:lnTo>
                    <a:pt x="8464320" y="2293213"/>
                  </a:lnTo>
                  <a:close/>
                </a:path>
              </a:pathLst>
            </a:custGeom>
            <a:blipFill>
              <a:blip r:embed="rId8"/>
              <a:stretch>
                <a:fillRect l="-7981" t="-5635" r="-7981" b="-5635"/>
              </a:stretch>
            </a:blipFill>
          </p:spPr>
        </p:sp>
      </p:grpSp>
      <p:sp>
        <p:nvSpPr>
          <p:cNvPr name="AutoShape 9" id="9"/>
          <p:cNvSpPr/>
          <p:nvPr/>
        </p:nvSpPr>
        <p:spPr>
          <a:xfrm>
            <a:off x="5897880" y="5143500"/>
            <a:ext cx="6492240" cy="0"/>
          </a:xfrm>
          <a:prstGeom prst="line">
            <a:avLst/>
          </a:prstGeom>
          <a:ln cap="flat" w="38100">
            <a:solidFill>
              <a:srgbClr val="FFFFFF"/>
            </a:solidFill>
            <a:prstDash val="solid"/>
            <a:headEnd type="none" len="sm" w="sm"/>
            <a:tailEnd type="none" len="sm" w="sm"/>
          </a:ln>
        </p:spPr>
      </p:sp>
      <p:sp>
        <p:nvSpPr>
          <p:cNvPr name="AutoShape 10" id="10"/>
          <p:cNvSpPr/>
          <p:nvPr/>
        </p:nvSpPr>
        <p:spPr>
          <a:xfrm>
            <a:off x="6050280" y="5295900"/>
            <a:ext cx="6492240" cy="0"/>
          </a:xfrm>
          <a:prstGeom prst="line">
            <a:avLst/>
          </a:prstGeom>
          <a:ln cap="flat" w="38100">
            <a:solidFill>
              <a:srgbClr val="FFFFFF"/>
            </a:solidFill>
            <a:prstDash val="solid"/>
            <a:headEnd type="none" len="sm" w="sm"/>
            <a:tailEnd type="none" len="sm" w="sm"/>
          </a:ln>
        </p:spPr>
      </p:sp>
      <p:sp>
        <p:nvSpPr>
          <p:cNvPr name="AutoShape 11" id="11"/>
          <p:cNvSpPr/>
          <p:nvPr/>
        </p:nvSpPr>
        <p:spPr>
          <a:xfrm>
            <a:off x="6202680" y="5448300"/>
            <a:ext cx="6492240" cy="0"/>
          </a:xfrm>
          <a:prstGeom prst="line">
            <a:avLst/>
          </a:prstGeom>
          <a:ln cap="flat" w="38100">
            <a:solidFill>
              <a:srgbClr val="FFFFFF"/>
            </a:solidFill>
            <a:prstDash val="solid"/>
            <a:headEnd type="none" len="sm" w="sm"/>
            <a:tailEnd type="none" len="sm" w="sm"/>
          </a:ln>
        </p:spPr>
      </p:sp>
      <p:sp>
        <p:nvSpPr>
          <p:cNvPr name="TextBox 12" id="12"/>
          <p:cNvSpPr txBox="true"/>
          <p:nvPr/>
        </p:nvSpPr>
        <p:spPr>
          <a:xfrm rot="0">
            <a:off x="8776805" y="8158406"/>
            <a:ext cx="8482495" cy="1099894"/>
          </a:xfrm>
          <a:prstGeom prst="rect">
            <a:avLst/>
          </a:prstGeom>
        </p:spPr>
        <p:txBody>
          <a:bodyPr anchor="t" rtlCol="false" tIns="0" lIns="0" bIns="0" rIns="0">
            <a:spAutoFit/>
          </a:bodyPr>
          <a:lstStyle/>
          <a:p>
            <a:pPr algn="r">
              <a:lnSpc>
                <a:spcPts val="4480"/>
              </a:lnSpc>
            </a:pPr>
            <a:r>
              <a:rPr lang="en-US" sz="3200">
                <a:solidFill>
                  <a:srgbClr val="FFFFFF"/>
                </a:solidFill>
                <a:latin typeface="Oswald"/>
                <a:ea typeface="Oswald"/>
                <a:cs typeface="Oswald"/>
                <a:sym typeface="Oswald"/>
              </a:rPr>
              <a:t>Group </a:t>
            </a:r>
            <a:r>
              <a:rPr lang="en-US" sz="3200">
                <a:solidFill>
                  <a:srgbClr val="FFFFFF"/>
                </a:solidFill>
                <a:latin typeface="Oswald"/>
                <a:ea typeface="Oswald"/>
                <a:cs typeface="Oswald"/>
                <a:sym typeface="Oswald"/>
              </a:rPr>
              <a:t>6: Fausto Durazo, Nathan Jungreis, Nate Kenzler, Taylor Schreiber, Kayleigh Shackford, and Heaven Yoon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99996" y="2155012"/>
            <a:ext cx="6439191" cy="4853540"/>
          </a:xfrm>
          <a:custGeom>
            <a:avLst/>
            <a:gdLst/>
            <a:ahLst/>
            <a:cxnLst/>
            <a:rect r="r" b="b" t="t" l="l"/>
            <a:pathLst>
              <a:path h="4853540" w="6439191">
                <a:moveTo>
                  <a:pt x="0" y="0"/>
                </a:moveTo>
                <a:lnTo>
                  <a:pt x="6439191" y="0"/>
                </a:lnTo>
                <a:lnTo>
                  <a:pt x="6439191" y="4853540"/>
                </a:lnTo>
                <a:lnTo>
                  <a:pt x="0" y="4853540"/>
                </a:lnTo>
                <a:lnTo>
                  <a:pt x="0" y="0"/>
                </a:lnTo>
                <a:close/>
              </a:path>
            </a:pathLst>
          </a:custGeom>
          <a:blipFill>
            <a:blip r:embed="rId4"/>
            <a:stretch>
              <a:fillRect l="0" t="0" r="0" b="0"/>
            </a:stretch>
          </a:blipFill>
        </p:spPr>
      </p:sp>
      <p:sp>
        <p:nvSpPr>
          <p:cNvPr name="Freeform 4" id="4"/>
          <p:cNvSpPr/>
          <p:nvPr/>
        </p:nvSpPr>
        <p:spPr>
          <a:xfrm flipH="false" flipV="false" rot="0">
            <a:off x="10109682" y="340179"/>
            <a:ext cx="6547037" cy="4509271"/>
          </a:xfrm>
          <a:custGeom>
            <a:avLst/>
            <a:gdLst/>
            <a:ahLst/>
            <a:cxnLst/>
            <a:rect r="r" b="b" t="t" l="l"/>
            <a:pathLst>
              <a:path h="4509271" w="6547037">
                <a:moveTo>
                  <a:pt x="0" y="0"/>
                </a:moveTo>
                <a:lnTo>
                  <a:pt x="6547036" y="0"/>
                </a:lnTo>
                <a:lnTo>
                  <a:pt x="6547036" y="4509271"/>
                </a:lnTo>
                <a:lnTo>
                  <a:pt x="0" y="4509271"/>
                </a:lnTo>
                <a:lnTo>
                  <a:pt x="0" y="0"/>
                </a:lnTo>
                <a:close/>
              </a:path>
            </a:pathLst>
          </a:custGeom>
          <a:blipFill>
            <a:blip r:embed="rId5"/>
            <a:stretch>
              <a:fillRect l="0" t="0" r="0" b="0"/>
            </a:stretch>
          </a:blipFill>
        </p:spPr>
      </p:sp>
      <p:sp>
        <p:nvSpPr>
          <p:cNvPr name="Freeform 5" id="5"/>
          <p:cNvSpPr/>
          <p:nvPr/>
        </p:nvSpPr>
        <p:spPr>
          <a:xfrm flipH="false" flipV="false" rot="0">
            <a:off x="308635" y="7532427"/>
            <a:ext cx="7221913" cy="2599889"/>
          </a:xfrm>
          <a:custGeom>
            <a:avLst/>
            <a:gdLst/>
            <a:ahLst/>
            <a:cxnLst/>
            <a:rect r="r" b="b" t="t" l="l"/>
            <a:pathLst>
              <a:path h="2599889" w="7221913">
                <a:moveTo>
                  <a:pt x="0" y="0"/>
                </a:moveTo>
                <a:lnTo>
                  <a:pt x="7221913" y="0"/>
                </a:lnTo>
                <a:lnTo>
                  <a:pt x="7221913" y="2599888"/>
                </a:lnTo>
                <a:lnTo>
                  <a:pt x="0" y="2599888"/>
                </a:lnTo>
                <a:lnTo>
                  <a:pt x="0" y="0"/>
                </a:lnTo>
                <a:close/>
              </a:path>
            </a:pathLst>
          </a:custGeom>
          <a:blipFill>
            <a:blip r:embed="rId6"/>
            <a:stretch>
              <a:fillRect l="0" t="0" r="0" b="0"/>
            </a:stretch>
          </a:blipFill>
        </p:spPr>
      </p:sp>
      <p:sp>
        <p:nvSpPr>
          <p:cNvPr name="Freeform 6" id="6"/>
          <p:cNvSpPr/>
          <p:nvPr/>
        </p:nvSpPr>
        <p:spPr>
          <a:xfrm flipH="false" flipV="false" rot="0">
            <a:off x="8629650" y="5052590"/>
            <a:ext cx="6132517" cy="4959673"/>
          </a:xfrm>
          <a:custGeom>
            <a:avLst/>
            <a:gdLst/>
            <a:ahLst/>
            <a:cxnLst/>
            <a:rect r="r" b="b" t="t" l="l"/>
            <a:pathLst>
              <a:path h="4959673" w="6132517">
                <a:moveTo>
                  <a:pt x="0" y="0"/>
                </a:moveTo>
                <a:lnTo>
                  <a:pt x="6132517" y="0"/>
                </a:lnTo>
                <a:lnTo>
                  <a:pt x="6132517" y="4959673"/>
                </a:lnTo>
                <a:lnTo>
                  <a:pt x="0" y="4959673"/>
                </a:lnTo>
                <a:lnTo>
                  <a:pt x="0" y="0"/>
                </a:lnTo>
                <a:close/>
              </a:path>
            </a:pathLst>
          </a:custGeom>
          <a:blipFill>
            <a:blip r:embed="rId7"/>
            <a:stretch>
              <a:fillRect l="0" t="0" r="0" b="0"/>
            </a:stretch>
          </a:blipFill>
        </p:spPr>
      </p:sp>
      <p:sp>
        <p:nvSpPr>
          <p:cNvPr name="TextBox 7" id="7"/>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FAUSTO’S NOTES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FAUSTO’S NOTES</a:t>
            </a:r>
          </a:p>
        </p:txBody>
      </p:sp>
      <p:sp>
        <p:nvSpPr>
          <p:cNvPr name="TextBox 4" id="4"/>
          <p:cNvSpPr txBox="true"/>
          <p:nvPr/>
        </p:nvSpPr>
        <p:spPr>
          <a:xfrm rot="0">
            <a:off x="652653" y="2209800"/>
            <a:ext cx="16982694" cy="6667500"/>
          </a:xfrm>
          <a:prstGeom prst="rect">
            <a:avLst/>
          </a:prstGeom>
        </p:spPr>
        <p:txBody>
          <a:bodyPr anchor="t" rtlCol="false" tIns="0" lIns="0" bIns="0" rIns="0">
            <a:spAutoFit/>
          </a:bodyPr>
          <a:lstStyle/>
          <a:p>
            <a:pPr algn="l">
              <a:lnSpc>
                <a:spcPts val="3359"/>
              </a:lnSpc>
              <a:spcBef>
                <a:spcPct val="0"/>
              </a:spcBef>
            </a:pPr>
            <a:r>
              <a:rPr lang="en-US" b="true" sz="2799">
                <a:solidFill>
                  <a:srgbClr val="000000"/>
                </a:solidFill>
                <a:latin typeface="Oswald Bold"/>
                <a:ea typeface="Oswald Bold"/>
                <a:cs typeface="Oswald Bold"/>
                <a:sym typeface="Oswald Bold"/>
              </a:rPr>
              <a:t>CONSUMER VALUES:</a:t>
            </a:r>
            <a:r>
              <a:rPr lang="en-US" sz="2799">
                <a:solidFill>
                  <a:srgbClr val="000000"/>
                </a:solidFill>
                <a:latin typeface="Oswald"/>
                <a:ea typeface="Oswald"/>
                <a:cs typeface="Oswald"/>
                <a:sym typeface="Oswald"/>
              </a:rPr>
              <a:t>  THEY PRIORITIZE QUALITY AND EXPECT NINTENDO STANDARDS AND SEE A BIG FUTURE FOR THE NINTENDO PRODUCTS AND COMPANY DUE TO THE LARGE INVESTMENT THAT IS BUYING A NEW SWITCH 2</a:t>
            </a:r>
          </a:p>
          <a:p>
            <a:pPr algn="l">
              <a:lnSpc>
                <a:spcPts val="3359"/>
              </a:lnSpc>
              <a:spcBef>
                <a:spcPct val="0"/>
              </a:spcBef>
            </a:pPr>
          </a:p>
          <a:p>
            <a:pPr algn="l">
              <a:lnSpc>
                <a:spcPts val="3359"/>
              </a:lnSpc>
              <a:spcBef>
                <a:spcPct val="0"/>
              </a:spcBef>
            </a:pPr>
            <a:r>
              <a:rPr lang="en-US" b="true" sz="2799">
                <a:solidFill>
                  <a:srgbClr val="000000"/>
                </a:solidFill>
                <a:latin typeface="Oswald Bold"/>
                <a:ea typeface="Oswald Bold"/>
                <a:cs typeface="Oswald Bold"/>
                <a:sym typeface="Oswald Bold"/>
              </a:rPr>
              <a:t>INFLUENCE: </a:t>
            </a:r>
            <a:r>
              <a:rPr lang="en-US" sz="2799">
                <a:solidFill>
                  <a:srgbClr val="000000"/>
                </a:solidFill>
                <a:latin typeface="Oswald"/>
                <a:ea typeface="Oswald"/>
                <a:cs typeface="Oswald"/>
                <a:sym typeface="Oswald"/>
              </a:rPr>
              <a:t>USERS ARE VERY WEARY ON FUTURE NEWCOMERS PRODUCT PURCHASES EVEN IF THEY ALREADY OWN IT. THEY EXPLAIN THAT THE CONSOLE AND GAMES MAY NOT BE FOR EVERYONE OR CAN COME WITH SOME TRADE OFFS.</a:t>
            </a:r>
          </a:p>
          <a:p>
            <a:pPr algn="l">
              <a:lnSpc>
                <a:spcPts val="3359"/>
              </a:lnSpc>
              <a:spcBef>
                <a:spcPct val="0"/>
              </a:spcBef>
            </a:pPr>
          </a:p>
          <a:p>
            <a:pPr algn="l">
              <a:lnSpc>
                <a:spcPts val="3359"/>
              </a:lnSpc>
              <a:spcBef>
                <a:spcPct val="0"/>
              </a:spcBef>
            </a:pPr>
            <a:r>
              <a:rPr lang="en-US" b="true" sz="2799">
                <a:solidFill>
                  <a:srgbClr val="000000"/>
                </a:solidFill>
                <a:latin typeface="Oswald Bold"/>
                <a:ea typeface="Oswald Bold"/>
                <a:cs typeface="Oswald Bold"/>
                <a:sym typeface="Oswald Bold"/>
              </a:rPr>
              <a:t>LEADERS:</a:t>
            </a:r>
            <a:r>
              <a:rPr lang="en-US" sz="2799">
                <a:solidFill>
                  <a:srgbClr val="000000"/>
                </a:solidFill>
                <a:latin typeface="Oswald"/>
                <a:ea typeface="Oswald"/>
                <a:cs typeface="Oswald"/>
                <a:sym typeface="Oswald"/>
              </a:rPr>
              <a:t> THE LEADERS ARE VERY INFLUENTIAL AND THEIR INPUT IS WORTH LOT THEY CONNECT LOGIC WITH EMOTIONAL SENTIMENT. THE LEADERS TAKE INTO ACCOUNT WHAT YOU SAY AND PROVIDE EVIDENCE AND UNDERSTANDING TO THE QUESTION OR DISCUSSION.</a:t>
            </a:r>
          </a:p>
          <a:p>
            <a:pPr algn="l">
              <a:lnSpc>
                <a:spcPts val="3359"/>
              </a:lnSpc>
              <a:spcBef>
                <a:spcPct val="0"/>
              </a:spcBef>
            </a:pPr>
          </a:p>
          <a:p>
            <a:pPr algn="l">
              <a:lnSpc>
                <a:spcPts val="3359"/>
              </a:lnSpc>
              <a:spcBef>
                <a:spcPct val="0"/>
              </a:spcBef>
            </a:pPr>
            <a:r>
              <a:rPr lang="en-US" b="true" sz="2799">
                <a:solidFill>
                  <a:srgbClr val="000000"/>
                </a:solidFill>
                <a:latin typeface="Oswald Bold"/>
                <a:ea typeface="Oswald Bold"/>
                <a:cs typeface="Oswald Bold"/>
                <a:sym typeface="Oswald Bold"/>
              </a:rPr>
              <a:t>WHAT BRINGS THEM TOGETHER:</a:t>
            </a:r>
            <a:r>
              <a:rPr lang="en-US" sz="2799">
                <a:solidFill>
                  <a:srgbClr val="000000"/>
                </a:solidFill>
                <a:latin typeface="Oswald"/>
                <a:ea typeface="Oswald"/>
                <a:cs typeface="Oswald"/>
                <a:sym typeface="Oswald"/>
              </a:rPr>
              <a:t> THE LOVE FOR THE CONSOLE THEY WANT TO SEE IT SUCCEED AND EVERY ONE OF THE NEW GAMES THAT COME WITH IT.</a:t>
            </a:r>
          </a:p>
          <a:p>
            <a:pPr algn="l">
              <a:lnSpc>
                <a:spcPts val="3359"/>
              </a:lnSpc>
              <a:spcBef>
                <a:spcPct val="0"/>
              </a:spcBef>
            </a:pPr>
          </a:p>
          <a:p>
            <a:pPr algn="l">
              <a:lnSpc>
                <a:spcPts val="3359"/>
              </a:lnSpc>
              <a:spcBef>
                <a:spcPct val="0"/>
              </a:spcBef>
            </a:pPr>
            <a:r>
              <a:rPr lang="en-US" b="true" sz="2799">
                <a:solidFill>
                  <a:srgbClr val="000000"/>
                </a:solidFill>
                <a:latin typeface="Oswald Bold"/>
                <a:ea typeface="Oswald Bold"/>
                <a:cs typeface="Oswald Bold"/>
                <a:sym typeface="Oswald Bold"/>
              </a:rPr>
              <a:t>WHAT DRIVES THEM APART:</a:t>
            </a:r>
            <a:r>
              <a:rPr lang="en-US" sz="2799">
                <a:solidFill>
                  <a:srgbClr val="000000"/>
                </a:solidFill>
                <a:latin typeface="Oswald"/>
                <a:ea typeface="Oswald"/>
                <a:cs typeface="Oswald"/>
                <a:sym typeface="Oswald"/>
              </a:rPr>
              <a:t> THE SKEPTICISM OF HOW GOOD A GAME WILL BE JUST BASED ON EARLY FOOTAGE AND BIAS ON NINTENDO IP.  </a:t>
            </a:r>
          </a:p>
          <a:p>
            <a:pPr algn="l">
              <a:lnSpc>
                <a:spcPts val="311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NATHAN’S NOTES</a:t>
            </a:r>
          </a:p>
        </p:txBody>
      </p:sp>
      <p:sp>
        <p:nvSpPr>
          <p:cNvPr name="Freeform 4" id="4"/>
          <p:cNvSpPr/>
          <p:nvPr/>
        </p:nvSpPr>
        <p:spPr>
          <a:xfrm flipH="false" flipV="false" rot="0">
            <a:off x="483562" y="1879405"/>
            <a:ext cx="9546185" cy="3628315"/>
          </a:xfrm>
          <a:custGeom>
            <a:avLst/>
            <a:gdLst/>
            <a:ahLst/>
            <a:cxnLst/>
            <a:rect r="r" b="b" t="t" l="l"/>
            <a:pathLst>
              <a:path h="3628315" w="9546185">
                <a:moveTo>
                  <a:pt x="0" y="0"/>
                </a:moveTo>
                <a:lnTo>
                  <a:pt x="9546185" y="0"/>
                </a:lnTo>
                <a:lnTo>
                  <a:pt x="9546185" y="3628315"/>
                </a:lnTo>
                <a:lnTo>
                  <a:pt x="0" y="3628315"/>
                </a:lnTo>
                <a:lnTo>
                  <a:pt x="0" y="0"/>
                </a:lnTo>
                <a:close/>
              </a:path>
            </a:pathLst>
          </a:custGeom>
          <a:blipFill>
            <a:blip r:embed="rId4"/>
            <a:stretch>
              <a:fillRect l="0" t="0" r="0" b="0"/>
            </a:stretch>
          </a:blipFill>
        </p:spPr>
      </p:sp>
      <p:sp>
        <p:nvSpPr>
          <p:cNvPr name="Freeform 5" id="5"/>
          <p:cNvSpPr/>
          <p:nvPr/>
        </p:nvSpPr>
        <p:spPr>
          <a:xfrm flipH="false" flipV="false" rot="0">
            <a:off x="819906" y="5755370"/>
            <a:ext cx="8324094" cy="4328529"/>
          </a:xfrm>
          <a:custGeom>
            <a:avLst/>
            <a:gdLst/>
            <a:ahLst/>
            <a:cxnLst/>
            <a:rect r="r" b="b" t="t" l="l"/>
            <a:pathLst>
              <a:path h="4328529" w="8324094">
                <a:moveTo>
                  <a:pt x="0" y="0"/>
                </a:moveTo>
                <a:lnTo>
                  <a:pt x="8324094" y="0"/>
                </a:lnTo>
                <a:lnTo>
                  <a:pt x="8324094" y="4328529"/>
                </a:lnTo>
                <a:lnTo>
                  <a:pt x="0" y="4328529"/>
                </a:lnTo>
                <a:lnTo>
                  <a:pt x="0" y="0"/>
                </a:lnTo>
                <a:close/>
              </a:path>
            </a:pathLst>
          </a:custGeom>
          <a:blipFill>
            <a:blip r:embed="rId5"/>
            <a:stretch>
              <a:fillRect l="0" t="0" r="0" b="0"/>
            </a:stretch>
          </a:blipFill>
        </p:spPr>
      </p:sp>
      <p:sp>
        <p:nvSpPr>
          <p:cNvPr name="Freeform 6" id="6"/>
          <p:cNvSpPr/>
          <p:nvPr/>
        </p:nvSpPr>
        <p:spPr>
          <a:xfrm flipH="false" flipV="false" rot="0">
            <a:off x="10556740" y="1879405"/>
            <a:ext cx="7387585" cy="5195207"/>
          </a:xfrm>
          <a:custGeom>
            <a:avLst/>
            <a:gdLst/>
            <a:ahLst/>
            <a:cxnLst/>
            <a:rect r="r" b="b" t="t" l="l"/>
            <a:pathLst>
              <a:path h="5195207" w="7387585">
                <a:moveTo>
                  <a:pt x="0" y="0"/>
                </a:moveTo>
                <a:lnTo>
                  <a:pt x="7387585" y="0"/>
                </a:lnTo>
                <a:lnTo>
                  <a:pt x="7387585" y="5195207"/>
                </a:lnTo>
                <a:lnTo>
                  <a:pt x="0" y="5195207"/>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NATHAN’S NOTES</a:t>
            </a:r>
          </a:p>
        </p:txBody>
      </p:sp>
      <p:sp>
        <p:nvSpPr>
          <p:cNvPr name="TextBox 4" id="4"/>
          <p:cNvSpPr txBox="true"/>
          <p:nvPr/>
        </p:nvSpPr>
        <p:spPr>
          <a:xfrm rot="0">
            <a:off x="483562" y="1954274"/>
            <a:ext cx="16775738" cy="7458075"/>
          </a:xfrm>
          <a:prstGeom prst="rect">
            <a:avLst/>
          </a:prstGeom>
        </p:spPr>
        <p:txBody>
          <a:bodyPr anchor="t" rtlCol="false" tIns="0" lIns="0" bIns="0" rIns="0">
            <a:spAutoFit/>
          </a:bodyPr>
          <a:lstStyle/>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Consumer values</a:t>
            </a:r>
            <a:r>
              <a:rPr lang="en-US" sz="3000" strike="noStrike" u="none">
                <a:solidFill>
                  <a:srgbClr val="000000"/>
                </a:solidFill>
                <a:latin typeface="Oswald"/>
                <a:ea typeface="Oswald"/>
                <a:cs typeface="Oswald"/>
                <a:sym typeface="Oswald"/>
              </a:rPr>
              <a:t>: </a:t>
            </a:r>
          </a:p>
          <a:p>
            <a:pPr algn="l">
              <a:lnSpc>
                <a:spcPts val="4200"/>
              </a:lnSpc>
            </a:pPr>
            <a:r>
              <a:rPr lang="en-US" sz="3000" strike="noStrike" u="none">
                <a:solidFill>
                  <a:srgbClr val="000000"/>
                </a:solidFill>
                <a:latin typeface="Oswald"/>
                <a:ea typeface="Oswald"/>
                <a:cs typeface="Oswald"/>
                <a:sym typeface="Oswald"/>
              </a:rPr>
              <a:t>Consumers value the availability of games via the various consoles and platforms. I mentioned backward compatibility and got a clear response showing that this is a concern currently being addressed. </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Influence</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a:t>
            </a:r>
          </a:p>
          <a:p>
            <a:pPr algn="l">
              <a:lnSpc>
                <a:spcPts val="4200"/>
              </a:lnSpc>
            </a:pPr>
            <a:r>
              <a:rPr lang="en-US" sz="3000" strike="noStrike" u="none">
                <a:solidFill>
                  <a:srgbClr val="000000"/>
                </a:solidFill>
                <a:latin typeface="Oswald"/>
                <a:ea typeface="Oswald"/>
                <a:cs typeface="Oswald"/>
                <a:sym typeface="Oswald"/>
              </a:rPr>
              <a:t>I found that they did influence me more than I influenced them as I went in there asking a question. I got mixed opinions on whether the Switch 2 is worth it, but my opinion has been reinforced that I don’t need it as of now.</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Leaders</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a:t>
            </a:r>
          </a:p>
          <a:p>
            <a:pPr algn="l">
              <a:lnSpc>
                <a:spcPts val="4200"/>
              </a:lnSpc>
            </a:pPr>
            <a:r>
              <a:rPr lang="en-US" sz="3000" strike="noStrike" u="none">
                <a:solidFill>
                  <a:srgbClr val="000000"/>
                </a:solidFill>
                <a:latin typeface="Oswald"/>
                <a:ea typeface="Oswald"/>
                <a:cs typeface="Oswald"/>
                <a:sym typeface="Oswald"/>
              </a:rPr>
              <a:t>There were clear opinion leaders in the thread due to participation and apparent knowledge. He responded to my comment with paragraphs of information. </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What brings them together</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a:t>
            </a:r>
          </a:p>
          <a:p>
            <a:pPr algn="l">
              <a:lnSpc>
                <a:spcPts val="4200"/>
              </a:lnSpc>
            </a:pPr>
            <a:r>
              <a:rPr lang="en-US" sz="3000" strike="noStrike" u="none">
                <a:solidFill>
                  <a:srgbClr val="000000"/>
                </a:solidFill>
                <a:latin typeface="Oswald"/>
                <a:ea typeface="Oswald"/>
                <a:cs typeface="Oswald"/>
                <a:sym typeface="Oswald"/>
              </a:rPr>
              <a:t>A strong sense of connection as a community, being anti big corporation. Not super fanboy, much more balanced discussion.</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What drives them apart</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a:t>
            </a:r>
          </a:p>
          <a:p>
            <a:pPr algn="l">
              <a:lnSpc>
                <a:spcPts val="4200"/>
              </a:lnSpc>
            </a:pPr>
            <a:r>
              <a:rPr lang="en-US" sz="3000" strike="noStrike" u="none">
                <a:solidFill>
                  <a:srgbClr val="000000"/>
                </a:solidFill>
                <a:latin typeface="Oswald"/>
                <a:ea typeface="Oswald"/>
                <a:cs typeface="Oswald"/>
                <a:sym typeface="Oswald"/>
              </a:rPr>
              <a:t>Different opinions on the current value of the Nintendo Switch 2 platform for the majority of casual gamers.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75686" y="2110266"/>
            <a:ext cx="5507723" cy="7148034"/>
          </a:xfrm>
          <a:custGeom>
            <a:avLst/>
            <a:gdLst/>
            <a:ahLst/>
            <a:cxnLst/>
            <a:rect r="r" b="b" t="t" l="l"/>
            <a:pathLst>
              <a:path h="7148034" w="5507723">
                <a:moveTo>
                  <a:pt x="0" y="0"/>
                </a:moveTo>
                <a:lnTo>
                  <a:pt x="5507723" y="0"/>
                </a:lnTo>
                <a:lnTo>
                  <a:pt x="5507723" y="7148034"/>
                </a:lnTo>
                <a:lnTo>
                  <a:pt x="0" y="7148034"/>
                </a:lnTo>
                <a:lnTo>
                  <a:pt x="0" y="0"/>
                </a:lnTo>
                <a:close/>
              </a:path>
            </a:pathLst>
          </a:custGeom>
          <a:blipFill>
            <a:blip r:embed="rId4"/>
            <a:stretch>
              <a:fillRect l="0" t="0" r="-1878" b="0"/>
            </a:stretch>
          </a:blipFill>
        </p:spPr>
      </p:sp>
      <p:sp>
        <p:nvSpPr>
          <p:cNvPr name="Freeform 4" id="4"/>
          <p:cNvSpPr/>
          <p:nvPr/>
        </p:nvSpPr>
        <p:spPr>
          <a:xfrm flipH="false" flipV="false" rot="0">
            <a:off x="3275891" y="3833171"/>
            <a:ext cx="4953535" cy="3702225"/>
          </a:xfrm>
          <a:custGeom>
            <a:avLst/>
            <a:gdLst/>
            <a:ahLst/>
            <a:cxnLst/>
            <a:rect r="r" b="b" t="t" l="l"/>
            <a:pathLst>
              <a:path h="3702225" w="4953535">
                <a:moveTo>
                  <a:pt x="0" y="0"/>
                </a:moveTo>
                <a:lnTo>
                  <a:pt x="4953535" y="0"/>
                </a:lnTo>
                <a:lnTo>
                  <a:pt x="4953535" y="3702225"/>
                </a:lnTo>
                <a:lnTo>
                  <a:pt x="0" y="3702225"/>
                </a:lnTo>
                <a:lnTo>
                  <a:pt x="0" y="0"/>
                </a:lnTo>
                <a:close/>
              </a:path>
            </a:pathLst>
          </a:custGeom>
          <a:blipFill>
            <a:blip r:embed="rId5"/>
            <a:stretch>
              <a:fillRect l="0" t="0" r="0" b="0"/>
            </a:stretch>
          </a:blipFill>
        </p:spPr>
      </p:sp>
      <p:sp>
        <p:nvSpPr>
          <p:cNvPr name="TextBox 5" id="5"/>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NATE’S NOTES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NATE’S NOTES</a:t>
            </a:r>
          </a:p>
        </p:txBody>
      </p:sp>
      <p:sp>
        <p:nvSpPr>
          <p:cNvPr name="TextBox 4" id="4"/>
          <p:cNvSpPr txBox="true"/>
          <p:nvPr/>
        </p:nvSpPr>
        <p:spPr>
          <a:xfrm rot="0">
            <a:off x="483562" y="2657032"/>
            <a:ext cx="16775738" cy="5417166"/>
          </a:xfrm>
          <a:prstGeom prst="rect">
            <a:avLst/>
          </a:prstGeom>
        </p:spPr>
        <p:txBody>
          <a:bodyPr anchor="t" rtlCol="false" tIns="0" lIns="0" bIns="0" rIns="0">
            <a:spAutoFit/>
          </a:bodyPr>
          <a:lstStyle/>
          <a:p>
            <a:pPr algn="l" marL="669455" indent="-334727" lvl="1">
              <a:lnSpc>
                <a:spcPts val="4341"/>
              </a:lnSpc>
              <a:buFont typeface="Arial"/>
              <a:buChar char="•"/>
            </a:pPr>
            <a:r>
              <a:rPr lang="en-US" b="true" sz="3100">
                <a:solidFill>
                  <a:srgbClr val="000000"/>
                </a:solidFill>
                <a:latin typeface="Oswald Bold"/>
                <a:ea typeface="Oswald Bold"/>
                <a:cs typeface="Oswald Bold"/>
                <a:sym typeface="Oswald Bold"/>
              </a:rPr>
              <a:t>Consumer Values</a:t>
            </a:r>
            <a:r>
              <a:rPr lang="en-US" sz="3100">
                <a:solidFill>
                  <a:srgbClr val="000000"/>
                </a:solidFill>
                <a:latin typeface="Oswald"/>
                <a:ea typeface="Oswald"/>
                <a:cs typeface="Oswald"/>
                <a:sym typeface="Oswald"/>
              </a:rPr>
              <a:t>: Prioritizing long-term value and future-proofing over initial savings. Users value "buy once, buy right" to avoid needing a second upgrade later.</a:t>
            </a:r>
          </a:p>
          <a:p>
            <a:pPr algn="l" marL="669455" indent="-334727" lvl="1">
              <a:lnSpc>
                <a:spcPts val="4341"/>
              </a:lnSpc>
              <a:buFont typeface="Arial"/>
              <a:buChar char="•"/>
            </a:pPr>
            <a:r>
              <a:rPr lang="en-US" b="true" sz="3100">
                <a:solidFill>
                  <a:srgbClr val="000000"/>
                </a:solidFill>
                <a:latin typeface="Oswald Bold"/>
                <a:ea typeface="Oswald Bold"/>
                <a:cs typeface="Oswald Bold"/>
                <a:sym typeface="Oswald Bold"/>
              </a:rPr>
              <a:t>Influence</a:t>
            </a:r>
            <a:r>
              <a:rPr lang="en-US" sz="3100">
                <a:solidFill>
                  <a:srgbClr val="000000"/>
                </a:solidFill>
                <a:latin typeface="Oswald"/>
                <a:ea typeface="Oswald"/>
                <a:cs typeface="Oswald"/>
                <a:sym typeface="Oswald"/>
              </a:rPr>
              <a:t>: Peer advice is centered on preventing "buyer's remorse." Experienced users successfully steer newcomers toward the newest hardware by highlighting potential future software locks.</a:t>
            </a:r>
          </a:p>
          <a:p>
            <a:pPr algn="l" marL="669455" indent="-334727" lvl="1">
              <a:lnSpc>
                <a:spcPts val="4341"/>
              </a:lnSpc>
              <a:buFont typeface="Arial"/>
              <a:buChar char="•"/>
            </a:pPr>
            <a:r>
              <a:rPr lang="en-US" b="true" sz="3100">
                <a:solidFill>
                  <a:srgbClr val="000000"/>
                </a:solidFill>
                <a:latin typeface="Oswald Bold"/>
                <a:ea typeface="Oswald Bold"/>
                <a:cs typeface="Oswald Bold"/>
                <a:sym typeface="Oswald Bold"/>
              </a:rPr>
              <a:t>Leaders</a:t>
            </a:r>
            <a:r>
              <a:rPr lang="en-US" sz="3100">
                <a:solidFill>
                  <a:srgbClr val="000000"/>
                </a:solidFill>
                <a:latin typeface="Oswald"/>
                <a:ea typeface="Oswald"/>
                <a:cs typeface="Oswald"/>
                <a:sym typeface="Oswald"/>
              </a:rPr>
              <a:t>: "Multi-platform owners" act as the primary influencers. These users provide credibility by comparing the Switch 2 to other high-end tech like the PS5 or Steam Deck.</a:t>
            </a:r>
          </a:p>
          <a:p>
            <a:pPr algn="l" marL="669455" indent="-334727" lvl="1">
              <a:lnSpc>
                <a:spcPts val="4341"/>
              </a:lnSpc>
              <a:buFont typeface="Arial"/>
              <a:buChar char="•"/>
            </a:pPr>
            <a:r>
              <a:rPr lang="en-US" b="true" sz="3100">
                <a:solidFill>
                  <a:srgbClr val="000000"/>
                </a:solidFill>
                <a:latin typeface="Oswald Bold"/>
                <a:ea typeface="Oswald Bold"/>
                <a:cs typeface="Oswald Bold"/>
                <a:sym typeface="Oswald Bold"/>
              </a:rPr>
              <a:t>What brings them together</a:t>
            </a:r>
            <a:r>
              <a:rPr lang="en-US" sz="3100">
                <a:solidFill>
                  <a:srgbClr val="000000"/>
                </a:solidFill>
                <a:latin typeface="Oswald"/>
                <a:ea typeface="Oswald"/>
                <a:cs typeface="Oswald"/>
                <a:sym typeface="Oswald"/>
              </a:rPr>
              <a:t>: A shared loyalty to the Nintendo library. The common ground is the "top-tier" games list that bridges the gap between old and new hardware.</a:t>
            </a:r>
          </a:p>
          <a:p>
            <a:pPr algn="l" marL="669455" indent="-334727" lvl="1">
              <a:lnSpc>
                <a:spcPts val="4341"/>
              </a:lnSpc>
              <a:buFont typeface="Arial"/>
              <a:buChar char="•"/>
            </a:pPr>
            <a:r>
              <a:rPr lang="en-US" b="true" sz="3100">
                <a:solidFill>
                  <a:srgbClr val="000000"/>
                </a:solidFill>
                <a:latin typeface="Oswald Bold"/>
                <a:ea typeface="Oswald Bold"/>
                <a:cs typeface="Oswald Bold"/>
                <a:sym typeface="Oswald Bold"/>
              </a:rPr>
              <a:t>What drives them apart</a:t>
            </a:r>
            <a:r>
              <a:rPr lang="en-US" sz="3100">
                <a:solidFill>
                  <a:srgbClr val="000000"/>
                </a:solidFill>
                <a:latin typeface="Oswald"/>
                <a:ea typeface="Oswald"/>
                <a:cs typeface="Oswald"/>
                <a:sym typeface="Oswald"/>
              </a:rPr>
              <a:t>: Technical vs. Casual priorities. Hardcore users focus on specs like RAM and repairability, while casual users are more concerned with simple portability and entry price.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66982" y="2474049"/>
            <a:ext cx="7862668" cy="7147947"/>
          </a:xfrm>
          <a:custGeom>
            <a:avLst/>
            <a:gdLst/>
            <a:ahLst/>
            <a:cxnLst/>
            <a:rect r="r" b="b" t="t" l="l"/>
            <a:pathLst>
              <a:path h="7147947" w="7862668">
                <a:moveTo>
                  <a:pt x="0" y="0"/>
                </a:moveTo>
                <a:lnTo>
                  <a:pt x="7862668" y="0"/>
                </a:lnTo>
                <a:lnTo>
                  <a:pt x="7862668" y="7147947"/>
                </a:lnTo>
                <a:lnTo>
                  <a:pt x="0" y="7147947"/>
                </a:lnTo>
                <a:lnTo>
                  <a:pt x="0" y="0"/>
                </a:lnTo>
                <a:close/>
              </a:path>
            </a:pathLst>
          </a:custGeom>
          <a:blipFill>
            <a:blip r:embed="rId4"/>
            <a:stretch>
              <a:fillRect l="-13136" t="0" r="-47056" b="0"/>
            </a:stretch>
          </a:blipFill>
        </p:spPr>
      </p:sp>
      <p:sp>
        <p:nvSpPr>
          <p:cNvPr name="Freeform 4" id="4"/>
          <p:cNvSpPr/>
          <p:nvPr/>
        </p:nvSpPr>
        <p:spPr>
          <a:xfrm flipH="false" flipV="false" rot="0">
            <a:off x="9841273" y="2472883"/>
            <a:ext cx="7001226" cy="7100535"/>
          </a:xfrm>
          <a:custGeom>
            <a:avLst/>
            <a:gdLst/>
            <a:ahLst/>
            <a:cxnLst/>
            <a:rect r="r" b="b" t="t" l="l"/>
            <a:pathLst>
              <a:path h="7100535" w="7001226">
                <a:moveTo>
                  <a:pt x="0" y="0"/>
                </a:moveTo>
                <a:lnTo>
                  <a:pt x="7001227" y="0"/>
                </a:lnTo>
                <a:lnTo>
                  <a:pt x="7001227" y="7100536"/>
                </a:lnTo>
                <a:lnTo>
                  <a:pt x="0" y="7100536"/>
                </a:lnTo>
                <a:lnTo>
                  <a:pt x="0" y="0"/>
                </a:lnTo>
                <a:close/>
              </a:path>
            </a:pathLst>
          </a:custGeom>
          <a:blipFill>
            <a:blip r:embed="rId5"/>
            <a:stretch>
              <a:fillRect l="-39027" t="0" r="-39683" b="0"/>
            </a:stretch>
          </a:blipFill>
        </p:spPr>
      </p:sp>
      <p:sp>
        <p:nvSpPr>
          <p:cNvPr name="TextBox 5" id="5"/>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TAYLOR’S NOTES</a:t>
            </a:r>
          </a:p>
        </p:txBody>
      </p:sp>
      <p:sp>
        <p:nvSpPr>
          <p:cNvPr name="TextBox 6" id="6"/>
          <p:cNvSpPr txBox="true"/>
          <p:nvPr/>
        </p:nvSpPr>
        <p:spPr>
          <a:xfrm rot="0">
            <a:off x="766982" y="1754026"/>
            <a:ext cx="7788214" cy="537882"/>
          </a:xfrm>
          <a:prstGeom prst="rect">
            <a:avLst/>
          </a:prstGeom>
        </p:spPr>
        <p:txBody>
          <a:bodyPr anchor="t" rtlCol="false" tIns="0" lIns="0" bIns="0" rIns="0">
            <a:spAutoFit/>
          </a:bodyPr>
          <a:lstStyle/>
          <a:p>
            <a:pPr algn="just">
              <a:lnSpc>
                <a:spcPts val="4480"/>
              </a:lnSpc>
            </a:pPr>
            <a:r>
              <a:rPr lang="en-US" sz="3200" u="sng">
                <a:solidFill>
                  <a:srgbClr val="000000"/>
                </a:solidFill>
                <a:latin typeface="Oswald"/>
                <a:ea typeface="Oswald"/>
                <a:cs typeface="Oswald"/>
                <a:sym typeface="Oswald"/>
                <a:hlinkClick r:id="rId6" tooltip="https://www.nintendolife.com/forums/nintendo-switch-2/should_i_upgrade_to_switch_2"/>
              </a:rPr>
              <a:t>My post</a:t>
            </a:r>
            <a:r>
              <a:rPr lang="en-US" sz="3200">
                <a:solidFill>
                  <a:srgbClr val="000000"/>
                </a:solidFill>
                <a:latin typeface="Oswald"/>
                <a:ea typeface="Oswald"/>
                <a:cs typeface="Oswald"/>
                <a:sym typeface="Oswald"/>
              </a:rPr>
              <a:t> - traz08</a:t>
            </a:r>
          </a:p>
        </p:txBody>
      </p:sp>
      <p:sp>
        <p:nvSpPr>
          <p:cNvPr name="TextBox 7" id="7"/>
          <p:cNvSpPr txBox="true"/>
          <p:nvPr/>
        </p:nvSpPr>
        <p:spPr>
          <a:xfrm rot="0">
            <a:off x="9841273" y="1754026"/>
            <a:ext cx="1693829" cy="537882"/>
          </a:xfrm>
          <a:prstGeom prst="rect">
            <a:avLst/>
          </a:prstGeom>
        </p:spPr>
        <p:txBody>
          <a:bodyPr anchor="t" rtlCol="false" tIns="0" lIns="0" bIns="0" rIns="0">
            <a:spAutoFit/>
          </a:bodyPr>
          <a:lstStyle/>
          <a:p>
            <a:pPr algn="just">
              <a:lnSpc>
                <a:spcPts val="4480"/>
              </a:lnSpc>
            </a:pPr>
            <a:r>
              <a:rPr lang="en-US" sz="3200">
                <a:solidFill>
                  <a:srgbClr val="000000"/>
                </a:solidFill>
                <a:latin typeface="Oswald"/>
                <a:ea typeface="Oswald"/>
                <a:cs typeface="Oswald"/>
                <a:sym typeface="Oswald"/>
              </a:rPr>
              <a:t>Responses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TAYLOR’S NOTES</a:t>
            </a:r>
          </a:p>
        </p:txBody>
      </p:sp>
      <p:sp>
        <p:nvSpPr>
          <p:cNvPr name="TextBox 4" id="4"/>
          <p:cNvSpPr txBox="true"/>
          <p:nvPr/>
        </p:nvSpPr>
        <p:spPr>
          <a:xfrm rot="0">
            <a:off x="483562" y="1922131"/>
            <a:ext cx="7680842" cy="537882"/>
          </a:xfrm>
          <a:prstGeom prst="rect">
            <a:avLst/>
          </a:prstGeom>
        </p:spPr>
        <p:txBody>
          <a:bodyPr anchor="t" rtlCol="false" tIns="0" lIns="0" bIns="0" rIns="0">
            <a:spAutoFit/>
          </a:bodyPr>
          <a:lstStyle/>
          <a:p>
            <a:pPr algn="just">
              <a:lnSpc>
                <a:spcPts val="4480"/>
              </a:lnSpc>
            </a:pPr>
            <a:r>
              <a:rPr lang="en-US" sz="3200">
                <a:solidFill>
                  <a:srgbClr val="000000"/>
                </a:solidFill>
                <a:latin typeface="Oswald"/>
                <a:ea typeface="Oswald"/>
                <a:cs typeface="Oswald"/>
                <a:sym typeface="Oswald"/>
              </a:rPr>
              <a:t>My Oberservations</a:t>
            </a:r>
          </a:p>
        </p:txBody>
      </p:sp>
      <p:sp>
        <p:nvSpPr>
          <p:cNvPr name="TextBox 5" id="5"/>
          <p:cNvSpPr txBox="true"/>
          <p:nvPr/>
        </p:nvSpPr>
        <p:spPr>
          <a:xfrm rot="0">
            <a:off x="483562" y="2657032"/>
            <a:ext cx="16775738" cy="6924675"/>
          </a:xfrm>
          <a:prstGeom prst="rect">
            <a:avLst/>
          </a:prstGeom>
        </p:spPr>
        <p:txBody>
          <a:bodyPr anchor="t" rtlCol="false" tIns="0" lIns="0" bIns="0" rIns="0">
            <a:spAutoFit/>
          </a:bodyPr>
          <a:lstStyle/>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Consumer values</a:t>
            </a:r>
            <a:r>
              <a:rPr lang="en-US" sz="3000" strike="noStrike" u="none">
                <a:solidFill>
                  <a:srgbClr val="000000"/>
                </a:solidFill>
                <a:latin typeface="Oswald"/>
                <a:ea typeface="Oswald"/>
                <a:cs typeface="Oswald"/>
                <a:sym typeface="Oswald"/>
              </a:rPr>
              <a:t>: People mostly care about price, what games are available, and how much they’ll actually use it, rather than having the newest tech. Something I didn’t realize is that people are buying based on what they think will come out, not just what’s available now.</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Influence</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The replies influenced me more. I’m leaning toward waiting now after seeing their reasoning and how many people said to hold off unless there’s a must-have game.</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Leaders</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a:t>
            </a:r>
            <a:r>
              <a:rPr lang="en-US" sz="3000" strike="noStrike" u="none">
                <a:solidFill>
                  <a:srgbClr val="000000"/>
                </a:solidFill>
                <a:latin typeface="Oswald"/>
                <a:ea typeface="Oswald"/>
                <a:cs typeface="Oswald"/>
                <a:sym typeface="Oswald"/>
              </a:rPr>
              <a:t>It seems like more experienced gamers kind of lead the conversation by explaining things and giving advice. </a:t>
            </a:r>
            <a:r>
              <a:rPr lang="en-US" sz="3000" strike="noStrike" u="none">
                <a:solidFill>
                  <a:srgbClr val="000000"/>
                </a:solidFill>
                <a:latin typeface="Oswald"/>
                <a:ea typeface="Oswald"/>
                <a:cs typeface="Oswald"/>
                <a:sym typeface="Oswald"/>
              </a:rPr>
              <a:t>There are staff/admins, but it wasn’t super clear who they were</a:t>
            </a:r>
            <a:r>
              <a:rPr lang="en-US" sz="3000" strike="noStrike" u="none">
                <a:solidFill>
                  <a:srgbClr val="000000"/>
                </a:solidFill>
                <a:latin typeface="Oswald"/>
                <a:ea typeface="Oswald"/>
                <a:cs typeface="Oswald"/>
                <a:sym typeface="Oswald"/>
              </a:rPr>
              <a:t>.</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What brings them together</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They’re allNintendo/Switch players and know the same popular games, so it’s easy to relate. They also share the same situation of deciding whether to upgrade, which makes the discussion feel relevant to everyone.</a:t>
            </a:r>
          </a:p>
          <a:p>
            <a:pPr algn="l" marL="647702" indent="-323851" lvl="1">
              <a:lnSpc>
                <a:spcPts val="4200"/>
              </a:lnSpc>
              <a:buFont typeface="Arial"/>
              <a:buChar char="•"/>
            </a:pPr>
            <a:r>
              <a:rPr lang="en-US" b="true" sz="3000" strike="noStrike" u="none">
                <a:solidFill>
                  <a:srgbClr val="000000"/>
                </a:solidFill>
                <a:latin typeface="Oswald Bold"/>
                <a:ea typeface="Oswald Bold"/>
                <a:cs typeface="Oswald Bold"/>
                <a:sym typeface="Oswald Bold"/>
              </a:rPr>
              <a:t>What drives them apart</a:t>
            </a:r>
            <a:r>
              <a:rPr lang="en-US" sz="3000" strike="noStrike" u="none">
                <a:solidFill>
                  <a:srgbClr val="000000"/>
                </a:solidFill>
                <a:latin typeface="Oswald"/>
                <a:ea typeface="Oswald"/>
                <a:cs typeface="Oswald"/>
                <a:sym typeface="Oswald"/>
              </a:rPr>
              <a:t>:</a:t>
            </a:r>
            <a:r>
              <a:rPr lang="en-US" sz="3000" strike="noStrike" u="none">
                <a:solidFill>
                  <a:srgbClr val="000000"/>
                </a:solidFill>
                <a:latin typeface="Oswald"/>
                <a:ea typeface="Oswald"/>
                <a:cs typeface="Oswald"/>
                <a:sym typeface="Oswald"/>
              </a:rPr>
              <a:t> It mostly comes down to play style (casual vs. more serious gamers), how they see the value, and whether they want to buy now or wait. Some people are okay taking the risk early, while others really want proof it’s worth it first.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16689" y="3129442"/>
            <a:ext cx="5825161" cy="5863996"/>
          </a:xfrm>
          <a:custGeom>
            <a:avLst/>
            <a:gdLst/>
            <a:ahLst/>
            <a:cxnLst/>
            <a:rect r="r" b="b" t="t" l="l"/>
            <a:pathLst>
              <a:path h="5863996" w="5825161">
                <a:moveTo>
                  <a:pt x="0" y="0"/>
                </a:moveTo>
                <a:lnTo>
                  <a:pt x="5825161" y="0"/>
                </a:lnTo>
                <a:lnTo>
                  <a:pt x="5825161" y="5863996"/>
                </a:lnTo>
                <a:lnTo>
                  <a:pt x="0" y="5863996"/>
                </a:lnTo>
                <a:lnTo>
                  <a:pt x="0" y="0"/>
                </a:lnTo>
                <a:close/>
              </a:path>
            </a:pathLst>
          </a:custGeom>
          <a:blipFill>
            <a:blip r:embed="rId4"/>
            <a:stretch>
              <a:fillRect l="0" t="-41194" r="0" b="-74757"/>
            </a:stretch>
          </a:blipFill>
        </p:spPr>
      </p:sp>
      <p:sp>
        <p:nvSpPr>
          <p:cNvPr name="Freeform 4" id="4"/>
          <p:cNvSpPr/>
          <p:nvPr/>
        </p:nvSpPr>
        <p:spPr>
          <a:xfrm flipH="false" flipV="false" rot="0">
            <a:off x="2917450" y="2426206"/>
            <a:ext cx="4624374" cy="7270469"/>
          </a:xfrm>
          <a:custGeom>
            <a:avLst/>
            <a:gdLst/>
            <a:ahLst/>
            <a:cxnLst/>
            <a:rect r="r" b="b" t="t" l="l"/>
            <a:pathLst>
              <a:path h="7270469" w="4624374">
                <a:moveTo>
                  <a:pt x="0" y="0"/>
                </a:moveTo>
                <a:lnTo>
                  <a:pt x="4624374" y="0"/>
                </a:lnTo>
                <a:lnTo>
                  <a:pt x="4624374" y="7270468"/>
                </a:lnTo>
                <a:lnTo>
                  <a:pt x="0" y="7270468"/>
                </a:lnTo>
                <a:lnTo>
                  <a:pt x="0" y="0"/>
                </a:lnTo>
                <a:close/>
              </a:path>
            </a:pathLst>
          </a:custGeom>
          <a:blipFill>
            <a:blip r:embed="rId5"/>
            <a:stretch>
              <a:fillRect l="0" t="-38271" r="0" b="0"/>
            </a:stretch>
          </a:blipFill>
        </p:spPr>
      </p:sp>
      <p:sp>
        <p:nvSpPr>
          <p:cNvPr name="TextBox 5" id="5"/>
          <p:cNvSpPr txBox="true"/>
          <p:nvPr/>
        </p:nvSpPr>
        <p:spPr>
          <a:xfrm rot="0">
            <a:off x="483562" y="124971"/>
            <a:ext cx="8146088"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KAYLEIGH’S NOTES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6655625" cy="1219200"/>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KAYLEIGH NOTES</a:t>
            </a:r>
          </a:p>
        </p:txBody>
      </p:sp>
      <p:sp>
        <p:nvSpPr>
          <p:cNvPr name="TextBox 4" id="4"/>
          <p:cNvSpPr txBox="true"/>
          <p:nvPr/>
        </p:nvSpPr>
        <p:spPr>
          <a:xfrm rot="0">
            <a:off x="13418879" y="490818"/>
            <a:ext cx="7680842" cy="537882"/>
          </a:xfrm>
          <a:prstGeom prst="rect">
            <a:avLst/>
          </a:prstGeom>
        </p:spPr>
        <p:txBody>
          <a:bodyPr anchor="t" rtlCol="false" tIns="0" lIns="0" bIns="0" rIns="0">
            <a:spAutoFit/>
          </a:bodyPr>
          <a:lstStyle/>
          <a:p>
            <a:pPr algn="just">
              <a:lnSpc>
                <a:spcPts val="4480"/>
              </a:lnSpc>
            </a:pPr>
            <a:r>
              <a:rPr lang="en-US" sz="3200">
                <a:solidFill>
                  <a:srgbClr val="000000"/>
                </a:solidFill>
                <a:latin typeface="Oswald"/>
                <a:ea typeface="Oswald"/>
                <a:cs typeface="Oswald"/>
                <a:sym typeface="Oswald"/>
              </a:rPr>
              <a:t>My Oberservations</a:t>
            </a:r>
          </a:p>
        </p:txBody>
      </p:sp>
      <p:sp>
        <p:nvSpPr>
          <p:cNvPr name="TextBox 5" id="5"/>
          <p:cNvSpPr txBox="true"/>
          <p:nvPr/>
        </p:nvSpPr>
        <p:spPr>
          <a:xfrm rot="0">
            <a:off x="483562" y="1781420"/>
            <a:ext cx="16775738" cy="8213685"/>
          </a:xfrm>
          <a:prstGeom prst="rect">
            <a:avLst/>
          </a:prstGeom>
        </p:spPr>
        <p:txBody>
          <a:bodyPr anchor="t" rtlCol="false" tIns="0" lIns="0" bIns="0" rIns="0">
            <a:spAutoFit/>
          </a:bodyPr>
          <a:lstStyle/>
          <a:p>
            <a:pPr algn="l" marL="626112" indent="-313056" lvl="1">
              <a:lnSpc>
                <a:spcPts val="4060"/>
              </a:lnSpc>
              <a:buFont typeface="Arial"/>
              <a:buChar char="•"/>
            </a:pPr>
            <a:r>
              <a:rPr lang="en-US" sz="2900">
                <a:solidFill>
                  <a:srgbClr val="000000"/>
                </a:solidFill>
                <a:latin typeface="Oswald"/>
                <a:ea typeface="Oswald"/>
                <a:cs typeface="Oswald"/>
                <a:sym typeface="Oswald"/>
              </a:rPr>
              <a:t>Consumer values: </a:t>
            </a:r>
            <a:r>
              <a:rPr lang="en-US" sz="2900">
                <a:solidFill>
                  <a:srgbClr val="000000"/>
                </a:solidFill>
                <a:latin typeface="Oswald"/>
                <a:ea typeface="Oswald"/>
                <a:cs typeface="Oswald"/>
                <a:sym typeface="Oswald"/>
              </a:rPr>
              <a:t>Consumers really value innovation and unique gameplay, especially with new features like the Ditto mechanics. They’re excited by creativity, but at the same time they still care about whether the feature actually adds depth or just feels like a gimmick. I also noticed they rely a lot on past Pokémon games to judge whether something will be successful.</a:t>
            </a:r>
          </a:p>
          <a:p>
            <a:pPr algn="l" marL="626112" indent="-313056" lvl="1">
              <a:lnSpc>
                <a:spcPts val="4060"/>
              </a:lnSpc>
              <a:buFont typeface="Arial"/>
              <a:buChar char="•"/>
            </a:pPr>
            <a:r>
              <a:rPr lang="en-US" sz="2900">
                <a:solidFill>
                  <a:srgbClr val="000000"/>
                </a:solidFill>
                <a:latin typeface="Oswald"/>
                <a:ea typeface="Oswald"/>
                <a:cs typeface="Oswald"/>
                <a:sym typeface="Oswald"/>
              </a:rPr>
              <a:t>Influence: The replies influenced me by making me think more critically about the feature. At first it just looked cool, but after reading responses, I started considering whether it would actually change gameplay in a meaningful way or become repetitive over time.</a:t>
            </a:r>
          </a:p>
          <a:p>
            <a:pPr algn="l" marL="626112" indent="-313056" lvl="1">
              <a:lnSpc>
                <a:spcPts val="4060"/>
              </a:lnSpc>
              <a:buFont typeface="Arial"/>
              <a:buChar char="•"/>
            </a:pPr>
            <a:r>
              <a:rPr lang="en-US" sz="2900">
                <a:solidFill>
                  <a:srgbClr val="000000"/>
                </a:solidFill>
                <a:latin typeface="Oswald"/>
                <a:ea typeface="Oswald"/>
                <a:cs typeface="Oswald"/>
                <a:sym typeface="Oswald"/>
              </a:rPr>
              <a:t>Leaders: Leaders in the forum seemed to be users who gave more detailed explanations or comparisons to past games. The people who sounded the most knowledgeable or had strong opinions tended to get more responses and kind of guided the direction of the discussion.</a:t>
            </a:r>
          </a:p>
          <a:p>
            <a:pPr algn="l" marL="626112" indent="-313056" lvl="1">
              <a:lnSpc>
                <a:spcPts val="4060"/>
              </a:lnSpc>
              <a:buFont typeface="Arial"/>
              <a:buChar char="•"/>
            </a:pPr>
            <a:r>
              <a:rPr lang="en-US" sz="2900">
                <a:solidFill>
                  <a:srgbClr val="000000"/>
                </a:solidFill>
                <a:latin typeface="Oswald"/>
                <a:ea typeface="Oswald"/>
                <a:cs typeface="Oswald"/>
                <a:sym typeface="Oswald"/>
              </a:rPr>
              <a:t>What brings them together: What brings them together is a shared interest in Pokémon and excitement around new releases. They all understand the mechanics and references, so it creates a strong sense of community and makes it easy for people to jump into conversations.</a:t>
            </a:r>
          </a:p>
          <a:p>
            <a:pPr algn="l" marL="626112" indent="-313056" lvl="1">
              <a:lnSpc>
                <a:spcPts val="4060"/>
              </a:lnSpc>
              <a:buFont typeface="Arial"/>
              <a:buChar char="•"/>
            </a:pPr>
            <a:r>
              <a:rPr lang="en-US" sz="2900">
                <a:solidFill>
                  <a:srgbClr val="000000"/>
                </a:solidFill>
                <a:latin typeface="Oswald"/>
                <a:ea typeface="Oswald"/>
                <a:cs typeface="Oswald"/>
                <a:sym typeface="Oswald"/>
              </a:rPr>
              <a:t>What drives them apart: What drives them apart is mainly their expectations—some people are more optimistic and excited about new ideas, while others are more skeptical and focused on whether it will actually be well executed. So there’s a divide between people who are open to change and people who want proven quality.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15040" y="3740013"/>
            <a:ext cx="19169579" cy="7007367"/>
          </a:xfrm>
          <a:custGeom>
            <a:avLst/>
            <a:gdLst/>
            <a:ahLst/>
            <a:cxnLst/>
            <a:rect r="r" b="b" t="t" l="l"/>
            <a:pathLst>
              <a:path h="7007367" w="19169579">
                <a:moveTo>
                  <a:pt x="0" y="0"/>
                </a:moveTo>
                <a:lnTo>
                  <a:pt x="19169578" y="0"/>
                </a:lnTo>
                <a:lnTo>
                  <a:pt x="19169578" y="7007367"/>
                </a:lnTo>
                <a:lnTo>
                  <a:pt x="0" y="70073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80487" y="2497164"/>
            <a:ext cx="9927025" cy="7157416"/>
          </a:xfrm>
          <a:custGeom>
            <a:avLst/>
            <a:gdLst/>
            <a:ahLst/>
            <a:cxnLst/>
            <a:rect r="r" b="b" t="t" l="l"/>
            <a:pathLst>
              <a:path h="7157416" w="9927025">
                <a:moveTo>
                  <a:pt x="0" y="0"/>
                </a:moveTo>
                <a:lnTo>
                  <a:pt x="9927026" y="0"/>
                </a:lnTo>
                <a:lnTo>
                  <a:pt x="9927026" y="7157417"/>
                </a:lnTo>
                <a:lnTo>
                  <a:pt x="0" y="7157417"/>
                </a:lnTo>
                <a:lnTo>
                  <a:pt x="0" y="0"/>
                </a:lnTo>
                <a:close/>
              </a:path>
            </a:pathLst>
          </a:custGeom>
          <a:blipFill>
            <a:blip r:embed="rId4"/>
            <a:stretch>
              <a:fillRect l="0" t="0" r="0" b="0"/>
            </a:stretch>
          </a:blipFill>
        </p:spPr>
      </p:sp>
      <p:sp>
        <p:nvSpPr>
          <p:cNvPr name="TextBox 4" id="4"/>
          <p:cNvSpPr txBox="true"/>
          <p:nvPr/>
        </p:nvSpPr>
        <p:spPr>
          <a:xfrm rot="0">
            <a:off x="3813757" y="1495416"/>
            <a:ext cx="10660486" cy="874358"/>
          </a:xfrm>
          <a:prstGeom prst="rect">
            <a:avLst/>
          </a:prstGeom>
        </p:spPr>
        <p:txBody>
          <a:bodyPr anchor="t" rtlCol="false" tIns="0" lIns="0" bIns="0" rIns="0">
            <a:spAutoFit/>
          </a:bodyPr>
          <a:lstStyle/>
          <a:p>
            <a:pPr algn="ctr">
              <a:lnSpc>
                <a:spcPts val="7200"/>
              </a:lnSpc>
            </a:pPr>
            <a:r>
              <a:rPr lang="en-US" sz="4800">
                <a:solidFill>
                  <a:srgbClr val="000000"/>
                </a:solidFill>
                <a:latin typeface="Oswald"/>
                <a:ea typeface="Oswald"/>
                <a:cs typeface="Oswald"/>
                <a:sym typeface="Oswald"/>
              </a:rPr>
              <a:t>Nintendo Life - Nintendo Switch 2 </a:t>
            </a:r>
          </a:p>
        </p:txBody>
      </p:sp>
      <p:sp>
        <p:nvSpPr>
          <p:cNvPr name="TextBox 5" id="5"/>
          <p:cNvSpPr txBox="true"/>
          <p:nvPr/>
        </p:nvSpPr>
        <p:spPr>
          <a:xfrm rot="0">
            <a:off x="4601100" y="419109"/>
            <a:ext cx="9085799"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COMMUNITY SELECTION</a:t>
            </a:r>
          </a:p>
        </p:txBody>
      </p:sp>
      <p:sp>
        <p:nvSpPr>
          <p:cNvPr name="Freeform 6" id="6"/>
          <p:cNvSpPr/>
          <p:nvPr/>
        </p:nvSpPr>
        <p:spPr>
          <a:xfrm flipH="false" flipV="true" rot="0">
            <a:off x="-4591253" y="7605664"/>
            <a:ext cx="8255707" cy="4097833"/>
          </a:xfrm>
          <a:custGeom>
            <a:avLst/>
            <a:gdLst/>
            <a:ahLst/>
            <a:cxnLst/>
            <a:rect r="r" b="b" t="t" l="l"/>
            <a:pathLst>
              <a:path h="4097833" w="8255707">
                <a:moveTo>
                  <a:pt x="0" y="4097833"/>
                </a:moveTo>
                <a:lnTo>
                  <a:pt x="8255706" y="4097833"/>
                </a:lnTo>
                <a:lnTo>
                  <a:pt x="8255706" y="0"/>
                </a:lnTo>
                <a:lnTo>
                  <a:pt x="0" y="0"/>
                </a:lnTo>
                <a:lnTo>
                  <a:pt x="0" y="4097833"/>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true" rot="0">
            <a:off x="13686900" y="-1619983"/>
            <a:ext cx="8294620" cy="4117148"/>
          </a:xfrm>
          <a:custGeom>
            <a:avLst/>
            <a:gdLst/>
            <a:ahLst/>
            <a:cxnLst/>
            <a:rect r="r" b="b" t="t" l="l"/>
            <a:pathLst>
              <a:path h="4117148" w="8294620">
                <a:moveTo>
                  <a:pt x="8294619" y="4117147"/>
                </a:moveTo>
                <a:lnTo>
                  <a:pt x="0" y="4117147"/>
                </a:lnTo>
                <a:lnTo>
                  <a:pt x="0" y="0"/>
                </a:lnTo>
                <a:lnTo>
                  <a:pt x="8294619" y="0"/>
                </a:lnTo>
                <a:lnTo>
                  <a:pt x="8294619" y="411714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3562" y="124971"/>
            <a:ext cx="8146088"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HEAVEN’S NOTES</a:t>
            </a:r>
          </a:p>
        </p:txBody>
      </p:sp>
      <p:sp>
        <p:nvSpPr>
          <p:cNvPr name="TextBox 4" id="4"/>
          <p:cNvSpPr txBox="true"/>
          <p:nvPr/>
        </p:nvSpPr>
        <p:spPr>
          <a:xfrm rot="0">
            <a:off x="0" y="1714419"/>
            <a:ext cx="18288000" cy="7610475"/>
          </a:xfrm>
          <a:prstGeom prst="rect">
            <a:avLst/>
          </a:prstGeom>
        </p:spPr>
        <p:txBody>
          <a:bodyPr anchor="t" rtlCol="false" tIns="0" lIns="0" bIns="0" rIns="0">
            <a:spAutoFit/>
          </a:bodyPr>
          <a:lstStyle/>
          <a:p>
            <a:pPr algn="ctr">
              <a:lnSpc>
                <a:spcPts val="3599"/>
              </a:lnSpc>
            </a:pPr>
            <a:r>
              <a:rPr lang="en-US" sz="2999">
                <a:solidFill>
                  <a:srgbClr val="000000"/>
                </a:solidFill>
                <a:latin typeface="Oswald"/>
                <a:ea typeface="Oswald"/>
                <a:cs typeface="Oswald"/>
                <a:sym typeface="Oswald"/>
              </a:rPr>
              <a:t>Consumer Values: Users in this community value title performance and have expectations for how games are made. They also seem to value knowledge as they all talk about the games themselves with their experience and their opinions of topics.</a:t>
            </a:r>
          </a:p>
          <a:p>
            <a:pPr algn="ctr">
              <a:lnSpc>
                <a:spcPts val="3599"/>
              </a:lnSpc>
            </a:pPr>
          </a:p>
          <a:p>
            <a:pPr algn="ctr">
              <a:lnSpc>
                <a:spcPts val="3599"/>
              </a:lnSpc>
            </a:pPr>
            <a:r>
              <a:rPr lang="en-US" sz="2999">
                <a:solidFill>
                  <a:srgbClr val="000000"/>
                </a:solidFill>
                <a:latin typeface="Oswald"/>
                <a:ea typeface="Oswald"/>
                <a:cs typeface="Oswald"/>
                <a:sym typeface="Oswald"/>
              </a:rPr>
              <a:t>Influence: Since I already own a Switch 2, it didn't really influence me to buy a Switch 2 but I was more influenced to buy different games that I have heard of but haven't actually bought and played.</a:t>
            </a:r>
          </a:p>
          <a:p>
            <a:pPr algn="ctr">
              <a:lnSpc>
                <a:spcPts val="3599"/>
              </a:lnSpc>
            </a:pPr>
          </a:p>
          <a:p>
            <a:pPr algn="ctr">
              <a:lnSpc>
                <a:spcPts val="3599"/>
              </a:lnSpc>
            </a:pPr>
            <a:r>
              <a:rPr lang="en-US" sz="2999">
                <a:solidFill>
                  <a:srgbClr val="000000"/>
                </a:solidFill>
                <a:latin typeface="Oswald"/>
                <a:ea typeface="Oswald"/>
                <a:cs typeface="Oswald"/>
                <a:sym typeface="Oswald"/>
              </a:rPr>
              <a:t>Leaders: Many members are very vocal but aren't necessarily admins or mods for the actual website. It seemed that the more regular commenters have been around for a long time. While they aren't direct leaders, they do seem have to have the most amount of influence, and people generally tend to listen to them.</a:t>
            </a:r>
          </a:p>
          <a:p>
            <a:pPr algn="ctr">
              <a:lnSpc>
                <a:spcPts val="3599"/>
              </a:lnSpc>
            </a:pPr>
          </a:p>
          <a:p>
            <a:pPr algn="ctr">
              <a:lnSpc>
                <a:spcPts val="3599"/>
              </a:lnSpc>
            </a:pPr>
            <a:r>
              <a:rPr lang="en-US" sz="2999">
                <a:solidFill>
                  <a:srgbClr val="000000"/>
                </a:solidFill>
                <a:latin typeface="Oswald"/>
                <a:ea typeface="Oswald"/>
                <a:cs typeface="Oswald"/>
                <a:sym typeface="Oswald"/>
              </a:rPr>
              <a:t>What brings them together: The Nintendo brand and the different games that they all play. They seem to bond and share regularly about what they experience and how they feel. They like sharing knowledge that they have and like giving opinions and responding to each other.</a:t>
            </a:r>
          </a:p>
          <a:p>
            <a:pPr algn="ctr">
              <a:lnSpc>
                <a:spcPts val="3599"/>
              </a:lnSpc>
            </a:pPr>
          </a:p>
          <a:p>
            <a:pPr algn="ctr">
              <a:lnSpc>
                <a:spcPts val="3599"/>
              </a:lnSpc>
              <a:spcBef>
                <a:spcPct val="0"/>
              </a:spcBef>
            </a:pPr>
            <a:r>
              <a:rPr lang="en-US" sz="2999">
                <a:solidFill>
                  <a:srgbClr val="000000"/>
                </a:solidFill>
                <a:latin typeface="Oswald"/>
                <a:ea typeface="Oswald"/>
                <a:cs typeface="Oswald"/>
                <a:sym typeface="Oswald"/>
              </a:rPr>
              <a:t>What drives them apart: Their expectations of what they want in terms of games. Some people seem to enjoy some games and others don't but they are generally cordial and respectfully respond to each other. They have differing opinions on how they felt about particular games.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83562" y="2724214"/>
            <a:ext cx="9427771" cy="5697150"/>
          </a:xfrm>
          <a:custGeom>
            <a:avLst/>
            <a:gdLst/>
            <a:ahLst/>
            <a:cxnLst/>
            <a:rect r="r" b="b" t="t" l="l"/>
            <a:pathLst>
              <a:path h="5697150" w="9427771">
                <a:moveTo>
                  <a:pt x="0" y="0"/>
                </a:moveTo>
                <a:lnTo>
                  <a:pt x="9427771" y="0"/>
                </a:lnTo>
                <a:lnTo>
                  <a:pt x="9427771" y="5697150"/>
                </a:lnTo>
                <a:lnTo>
                  <a:pt x="0" y="5697150"/>
                </a:lnTo>
                <a:lnTo>
                  <a:pt x="0" y="0"/>
                </a:lnTo>
                <a:close/>
              </a:path>
            </a:pathLst>
          </a:custGeom>
          <a:blipFill>
            <a:blip r:embed="rId4"/>
            <a:stretch>
              <a:fillRect l="0" t="0" r="-1349" b="0"/>
            </a:stretch>
          </a:blipFill>
        </p:spPr>
      </p:sp>
      <p:sp>
        <p:nvSpPr>
          <p:cNvPr name="Freeform 4" id="4"/>
          <p:cNvSpPr/>
          <p:nvPr/>
        </p:nvSpPr>
        <p:spPr>
          <a:xfrm flipH="false" flipV="false" rot="0">
            <a:off x="11923712" y="1629035"/>
            <a:ext cx="5174332" cy="8032433"/>
          </a:xfrm>
          <a:custGeom>
            <a:avLst/>
            <a:gdLst/>
            <a:ahLst/>
            <a:cxnLst/>
            <a:rect r="r" b="b" t="t" l="l"/>
            <a:pathLst>
              <a:path h="8032433" w="5174332">
                <a:moveTo>
                  <a:pt x="0" y="0"/>
                </a:moveTo>
                <a:lnTo>
                  <a:pt x="5174332" y="0"/>
                </a:lnTo>
                <a:lnTo>
                  <a:pt x="5174332" y="8032433"/>
                </a:lnTo>
                <a:lnTo>
                  <a:pt x="0" y="8032433"/>
                </a:lnTo>
                <a:lnTo>
                  <a:pt x="0" y="0"/>
                </a:lnTo>
                <a:close/>
              </a:path>
            </a:pathLst>
          </a:custGeom>
          <a:blipFill>
            <a:blip r:embed="rId5"/>
            <a:stretch>
              <a:fillRect l="0" t="0" r="0" b="0"/>
            </a:stretch>
          </a:blipFill>
        </p:spPr>
      </p:sp>
      <p:sp>
        <p:nvSpPr>
          <p:cNvPr name="TextBox 5" id="5"/>
          <p:cNvSpPr txBox="true"/>
          <p:nvPr/>
        </p:nvSpPr>
        <p:spPr>
          <a:xfrm rot="0">
            <a:off x="483562" y="124971"/>
            <a:ext cx="8146088"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HEAVEN’S NOTES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6937854"/>
            <a:ext cx="17259300" cy="8566889"/>
          </a:xfrm>
          <a:custGeom>
            <a:avLst/>
            <a:gdLst/>
            <a:ahLst/>
            <a:cxnLst/>
            <a:rect r="r" b="b" t="t" l="l"/>
            <a:pathLst>
              <a:path h="8566889" w="17259300">
                <a:moveTo>
                  <a:pt x="17259300" y="0"/>
                </a:moveTo>
                <a:lnTo>
                  <a:pt x="0" y="0"/>
                </a:lnTo>
                <a:lnTo>
                  <a:pt x="0" y="8566889"/>
                </a:lnTo>
                <a:lnTo>
                  <a:pt x="17259300" y="8566889"/>
                </a:lnTo>
                <a:lnTo>
                  <a:pt x="172593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383559"/>
            <a:ext cx="9403060" cy="6499865"/>
          </a:xfrm>
          <a:custGeom>
            <a:avLst/>
            <a:gdLst/>
            <a:ahLst/>
            <a:cxnLst/>
            <a:rect r="r" b="b" t="t" l="l"/>
            <a:pathLst>
              <a:path h="6499865" w="9403060">
                <a:moveTo>
                  <a:pt x="0" y="0"/>
                </a:moveTo>
                <a:lnTo>
                  <a:pt x="9403060" y="0"/>
                </a:lnTo>
                <a:lnTo>
                  <a:pt x="9403060" y="6499865"/>
                </a:lnTo>
                <a:lnTo>
                  <a:pt x="0" y="6499865"/>
                </a:lnTo>
                <a:lnTo>
                  <a:pt x="0" y="0"/>
                </a:lnTo>
                <a:close/>
              </a:path>
            </a:pathLst>
          </a:custGeom>
          <a:blipFill>
            <a:blip r:embed="rId4"/>
            <a:stretch>
              <a:fillRect l="0" t="0" r="0" b="0"/>
            </a:stretch>
          </a:blipFill>
        </p:spPr>
      </p:sp>
      <p:sp>
        <p:nvSpPr>
          <p:cNvPr name="TextBox 4" id="4"/>
          <p:cNvSpPr txBox="true"/>
          <p:nvPr/>
        </p:nvSpPr>
        <p:spPr>
          <a:xfrm rot="0">
            <a:off x="483562" y="124971"/>
            <a:ext cx="8146088" cy="1219181"/>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HEAVEN’S NOTES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5103544" y="700982"/>
            <a:ext cx="11056785" cy="5488186"/>
          </a:xfrm>
          <a:custGeom>
            <a:avLst/>
            <a:gdLst/>
            <a:ahLst/>
            <a:cxnLst/>
            <a:rect r="r" b="b" t="t" l="l"/>
            <a:pathLst>
              <a:path h="5488186" w="11056785">
                <a:moveTo>
                  <a:pt x="11056785" y="0"/>
                </a:moveTo>
                <a:lnTo>
                  <a:pt x="0" y="0"/>
                </a:lnTo>
                <a:lnTo>
                  <a:pt x="0" y="5488185"/>
                </a:lnTo>
                <a:lnTo>
                  <a:pt x="11056785" y="5488185"/>
                </a:lnTo>
                <a:lnTo>
                  <a:pt x="1105678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1542049" y="3445074"/>
            <a:ext cx="13784099" cy="6841926"/>
          </a:xfrm>
          <a:custGeom>
            <a:avLst/>
            <a:gdLst/>
            <a:ahLst/>
            <a:cxnLst/>
            <a:rect r="r" b="b" t="t" l="l"/>
            <a:pathLst>
              <a:path h="6841926" w="13784099">
                <a:moveTo>
                  <a:pt x="13784099" y="0"/>
                </a:moveTo>
                <a:lnTo>
                  <a:pt x="0" y="0"/>
                </a:lnTo>
                <a:lnTo>
                  <a:pt x="0" y="6841926"/>
                </a:lnTo>
                <a:lnTo>
                  <a:pt x="13784099" y="6841926"/>
                </a:lnTo>
                <a:lnTo>
                  <a:pt x="137840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1295" y="-1800448"/>
            <a:ext cx="10178222" cy="3720611"/>
          </a:xfrm>
          <a:custGeom>
            <a:avLst/>
            <a:gdLst/>
            <a:ahLst/>
            <a:cxnLst/>
            <a:rect r="r" b="b" t="t" l="l"/>
            <a:pathLst>
              <a:path h="3720611" w="10178222">
                <a:moveTo>
                  <a:pt x="0" y="0"/>
                </a:moveTo>
                <a:lnTo>
                  <a:pt x="10178222" y="0"/>
                </a:lnTo>
                <a:lnTo>
                  <a:pt x="10178222" y="3720611"/>
                </a:lnTo>
                <a:lnTo>
                  <a:pt x="0" y="37206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700982"/>
            <a:ext cx="9085799"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RESEARCH QUESTIONS</a:t>
            </a:r>
          </a:p>
        </p:txBody>
      </p:sp>
      <p:sp>
        <p:nvSpPr>
          <p:cNvPr name="TextBox 6" id="6"/>
          <p:cNvSpPr txBox="true"/>
          <p:nvPr/>
        </p:nvSpPr>
        <p:spPr>
          <a:xfrm rot="0">
            <a:off x="1028700" y="2334109"/>
            <a:ext cx="11270738" cy="7458075"/>
          </a:xfrm>
          <a:prstGeom prst="rect">
            <a:avLst/>
          </a:prstGeom>
        </p:spPr>
        <p:txBody>
          <a:bodyPr anchor="t" rtlCol="false" tIns="0" lIns="0" bIns="0" rIns="0">
            <a:spAutoFit/>
          </a:bodyPr>
          <a:lstStyle/>
          <a:p>
            <a:pPr algn="l" marL="647702" indent="-323851" lvl="1">
              <a:lnSpc>
                <a:spcPts val="4200"/>
              </a:lnSpc>
              <a:buFont typeface="Arial"/>
              <a:buChar char="•"/>
            </a:pPr>
            <a:r>
              <a:rPr lang="en-US" sz="3000" strike="noStrike" u="none">
                <a:solidFill>
                  <a:srgbClr val="000000"/>
                </a:solidFill>
                <a:latin typeface="Oswald"/>
                <a:ea typeface="Oswald"/>
                <a:cs typeface="Oswald"/>
                <a:sym typeface="Oswald"/>
              </a:rPr>
              <a:t>What do Nintendo Life Switch 2 forum users value most when making gaming decisions (e.g., price, game library, performance, or fut</a:t>
            </a:r>
            <a:r>
              <a:rPr lang="en-US" sz="3000" strike="noStrike" u="none">
                <a:solidFill>
                  <a:srgbClr val="000000"/>
                </a:solidFill>
                <a:latin typeface="Oswald"/>
                <a:ea typeface="Oswald"/>
                <a:cs typeface="Oswald"/>
                <a:sym typeface="Oswald"/>
              </a:rPr>
              <a:t>ur</a:t>
            </a:r>
            <a:r>
              <a:rPr lang="en-US" sz="3000" strike="noStrike" u="none">
                <a:solidFill>
                  <a:srgbClr val="000000"/>
                </a:solidFill>
                <a:latin typeface="Oswald"/>
                <a:ea typeface="Oswald"/>
                <a:cs typeface="Oswald"/>
                <a:sym typeface="Oswald"/>
              </a:rPr>
              <a:t>e releases)?</a:t>
            </a:r>
          </a:p>
          <a:p>
            <a:pPr algn="l">
              <a:lnSpc>
                <a:spcPts val="4200"/>
              </a:lnSpc>
            </a:pPr>
          </a:p>
          <a:p>
            <a:pPr algn="l" marL="647702" indent="-323851" lvl="1">
              <a:lnSpc>
                <a:spcPts val="4200"/>
              </a:lnSpc>
              <a:buFont typeface="Arial"/>
              <a:buChar char="•"/>
            </a:pPr>
            <a:r>
              <a:rPr lang="en-US" sz="3000" strike="noStrike" u="none">
                <a:solidFill>
                  <a:srgbClr val="000000"/>
                </a:solidFill>
                <a:latin typeface="Oswald"/>
                <a:ea typeface="Oswald"/>
                <a:cs typeface="Oswald"/>
                <a:sym typeface="Oswald"/>
              </a:rPr>
              <a:t>How does participating in forum discussions alter users’ opinions or decisions about games, consoles, or purchases?</a:t>
            </a:r>
          </a:p>
          <a:p>
            <a:pPr algn="l">
              <a:lnSpc>
                <a:spcPts val="4200"/>
              </a:lnSpc>
            </a:pPr>
          </a:p>
          <a:p>
            <a:pPr algn="l" marL="647702" indent="-323851" lvl="1">
              <a:lnSpc>
                <a:spcPts val="4200"/>
              </a:lnSpc>
              <a:buFont typeface="Arial"/>
              <a:buChar char="•"/>
            </a:pPr>
            <a:r>
              <a:rPr lang="en-US" sz="3000" strike="noStrike" u="none">
                <a:solidFill>
                  <a:srgbClr val="000000"/>
                </a:solidFill>
                <a:latin typeface="Oswald"/>
                <a:ea typeface="Oswald"/>
                <a:cs typeface="Oswald"/>
                <a:sym typeface="Oswald"/>
              </a:rPr>
              <a:t>Who</a:t>
            </a:r>
            <a:r>
              <a:rPr lang="en-US" sz="3000" strike="noStrike" u="none">
                <a:solidFill>
                  <a:srgbClr val="000000"/>
                </a:solidFill>
                <a:latin typeface="Oswald"/>
                <a:ea typeface="Oswald"/>
                <a:cs typeface="Oswald"/>
                <a:sym typeface="Oswald"/>
              </a:rPr>
              <a:t> are the most influential users in the forum, and what makes t</a:t>
            </a:r>
            <a:r>
              <a:rPr lang="en-US" sz="3000" strike="noStrike" u="none">
                <a:solidFill>
                  <a:srgbClr val="000000"/>
                </a:solidFill>
                <a:latin typeface="Oswald"/>
                <a:ea typeface="Oswald"/>
                <a:cs typeface="Oswald"/>
                <a:sym typeface="Oswald"/>
              </a:rPr>
              <a:t>heir opinions more trusted or persuasive than others?</a:t>
            </a:r>
          </a:p>
          <a:p>
            <a:pPr algn="l">
              <a:lnSpc>
                <a:spcPts val="4200"/>
              </a:lnSpc>
            </a:pPr>
          </a:p>
          <a:p>
            <a:pPr algn="l" marL="647702" indent="-323851" lvl="1">
              <a:lnSpc>
                <a:spcPts val="4200"/>
              </a:lnSpc>
              <a:buFont typeface="Arial"/>
              <a:buChar char="•"/>
            </a:pPr>
            <a:r>
              <a:rPr lang="en-US" sz="3000" strike="noStrike" u="none">
                <a:solidFill>
                  <a:srgbClr val="000000"/>
                </a:solidFill>
                <a:latin typeface="Oswald"/>
                <a:ea typeface="Oswald"/>
                <a:cs typeface="Oswald"/>
                <a:sym typeface="Oswald"/>
              </a:rPr>
              <a:t>What shared interests, experiences, or identities create a sense of community among users in the forum?</a:t>
            </a:r>
          </a:p>
          <a:p>
            <a:pPr algn="l">
              <a:lnSpc>
                <a:spcPts val="4200"/>
              </a:lnSpc>
            </a:pPr>
          </a:p>
          <a:p>
            <a:pPr algn="l" marL="647702" indent="-323851" lvl="1">
              <a:lnSpc>
                <a:spcPts val="4200"/>
              </a:lnSpc>
              <a:buFont typeface="Arial"/>
              <a:buChar char="•"/>
            </a:pPr>
            <a:r>
              <a:rPr lang="en-US" sz="3000" strike="noStrike" u="none">
                <a:solidFill>
                  <a:srgbClr val="000000"/>
                </a:solidFill>
                <a:latin typeface="Oswald"/>
                <a:ea typeface="Oswald"/>
                <a:cs typeface="Oswald"/>
                <a:sym typeface="Oswald"/>
              </a:rPr>
              <a:t>What key differences (such as play style, opinions on Nintendo, or spending habits) lead to disagreements or division among users?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98483" y="355634"/>
            <a:ext cx="9085799"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DATA COLLECTED</a:t>
            </a:r>
          </a:p>
        </p:txBody>
      </p:sp>
      <p:sp>
        <p:nvSpPr>
          <p:cNvPr name="TextBox 3" id="3"/>
          <p:cNvSpPr txBox="true"/>
          <p:nvPr/>
        </p:nvSpPr>
        <p:spPr>
          <a:xfrm rot="0">
            <a:off x="698483" y="1517665"/>
            <a:ext cx="9560752" cy="8506059"/>
          </a:xfrm>
          <a:prstGeom prst="rect">
            <a:avLst/>
          </a:prstGeom>
        </p:spPr>
        <p:txBody>
          <a:bodyPr anchor="t" rtlCol="false" tIns="0" lIns="0" bIns="0" rIns="0">
            <a:spAutoFit/>
          </a:bodyPr>
          <a:lstStyle/>
          <a:p>
            <a:pPr algn="l">
              <a:lnSpc>
                <a:spcPts val="3744"/>
              </a:lnSpc>
            </a:pPr>
            <a:r>
              <a:rPr lang="en-US" sz="2674" b="true">
                <a:solidFill>
                  <a:srgbClr val="000000"/>
                </a:solidFill>
                <a:latin typeface="Oswald Bold"/>
                <a:ea typeface="Oswald Bold"/>
                <a:cs typeface="Oswald Bold"/>
                <a:sym typeface="Oswald Bold"/>
              </a:rPr>
              <a:t>Number of Topics</a:t>
            </a:r>
            <a:r>
              <a:rPr lang="en-US" sz="2674">
                <a:solidFill>
                  <a:srgbClr val="000000"/>
                </a:solidFill>
                <a:latin typeface="Oswald"/>
                <a:ea typeface="Oswald"/>
                <a:cs typeface="Oswald"/>
                <a:sym typeface="Oswald"/>
              </a:rPr>
              <a:t>: 500 </a:t>
            </a:r>
          </a:p>
          <a:p>
            <a:pPr algn="l">
              <a:lnSpc>
                <a:spcPts val="3744"/>
              </a:lnSpc>
            </a:pPr>
          </a:p>
          <a:p>
            <a:pPr algn="l">
              <a:lnSpc>
                <a:spcPts val="3744"/>
              </a:lnSpc>
            </a:pPr>
            <a:r>
              <a:rPr lang="en-US" sz="2674" b="true">
                <a:solidFill>
                  <a:srgbClr val="000000"/>
                </a:solidFill>
                <a:latin typeface="Oswald Bold"/>
                <a:ea typeface="Oswald Bold"/>
                <a:cs typeface="Oswald Bold"/>
                <a:sym typeface="Oswald Bold"/>
              </a:rPr>
              <a:t>Number of Replies</a:t>
            </a:r>
            <a:r>
              <a:rPr lang="en-US" sz="2674">
                <a:solidFill>
                  <a:srgbClr val="000000"/>
                </a:solidFill>
                <a:latin typeface="Oswald"/>
                <a:ea typeface="Oswald"/>
                <a:cs typeface="Oswald"/>
                <a:sym typeface="Oswald"/>
              </a:rPr>
              <a:t>: 19,700+ total</a:t>
            </a:r>
          </a:p>
          <a:p>
            <a:pPr algn="l">
              <a:lnSpc>
                <a:spcPts val="3744"/>
              </a:lnSpc>
            </a:pPr>
          </a:p>
          <a:p>
            <a:pPr algn="l">
              <a:lnSpc>
                <a:spcPts val="3744"/>
              </a:lnSpc>
            </a:pPr>
            <a:r>
              <a:rPr lang="en-US" sz="2674" b="true">
                <a:solidFill>
                  <a:srgbClr val="000000"/>
                </a:solidFill>
                <a:latin typeface="Oswald Bold"/>
                <a:ea typeface="Oswald Bold"/>
                <a:cs typeface="Oswald Bold"/>
                <a:sym typeface="Oswald Bold"/>
              </a:rPr>
              <a:t>Interesting Quotes</a:t>
            </a:r>
          </a:p>
          <a:p>
            <a:pPr algn="l">
              <a:lnSpc>
                <a:spcPts val="3744"/>
              </a:lnSpc>
            </a:pPr>
            <a:r>
              <a:rPr lang="en-US" sz="2674">
                <a:solidFill>
                  <a:srgbClr val="000000"/>
                </a:solidFill>
                <a:latin typeface="Oswald"/>
                <a:ea typeface="Oswald"/>
                <a:cs typeface="Oswald"/>
                <a:sym typeface="Oswald"/>
              </a:rPr>
              <a:t>“Switch 2 games are more expensive, demand more storage, and battery life is lesser. Unless you've identified at least one or two must-play games, you may as well hold and see what's happening next year.”</a:t>
            </a:r>
          </a:p>
          <a:p>
            <a:pPr algn="l">
              <a:lnSpc>
                <a:spcPts val="3744"/>
              </a:lnSpc>
            </a:pPr>
          </a:p>
          <a:p>
            <a:pPr algn="l">
              <a:lnSpc>
                <a:spcPts val="3744"/>
              </a:lnSpc>
            </a:pPr>
            <a:r>
              <a:rPr lang="en-US" sz="2674">
                <a:solidFill>
                  <a:srgbClr val="000000"/>
                </a:solidFill>
                <a:latin typeface="Oswald"/>
                <a:ea typeface="Oswald"/>
                <a:cs typeface="Oswald"/>
                <a:sym typeface="Oswald"/>
              </a:rPr>
              <a:t>“The original post about some buying things they hate, I think has merit. But contorting that to demean all the people who actually enjoy a game you personally disliked, well, that's something else entirely.”</a:t>
            </a:r>
          </a:p>
          <a:p>
            <a:pPr algn="l">
              <a:lnSpc>
                <a:spcPts val="3744"/>
              </a:lnSpc>
            </a:pPr>
          </a:p>
          <a:p>
            <a:pPr algn="l">
              <a:lnSpc>
                <a:spcPts val="3744"/>
              </a:lnSpc>
            </a:pPr>
          </a:p>
          <a:p>
            <a:pPr algn="l">
              <a:lnSpc>
                <a:spcPts val="3744"/>
              </a:lnSpc>
            </a:pPr>
            <a:r>
              <a:rPr lang="en-US" sz="2674" b="true">
                <a:solidFill>
                  <a:srgbClr val="000000"/>
                </a:solidFill>
                <a:latin typeface="Oswald Bold"/>
                <a:ea typeface="Oswald Bold"/>
                <a:cs typeface="Oswald Bold"/>
                <a:sym typeface="Oswald Bold"/>
              </a:rPr>
              <a:t>Threads: </a:t>
            </a:r>
          </a:p>
          <a:p>
            <a:pPr algn="l">
              <a:lnSpc>
                <a:spcPts val="3744"/>
              </a:lnSpc>
            </a:pPr>
            <a:r>
              <a:rPr lang="en-US" sz="2674">
                <a:solidFill>
                  <a:srgbClr val="000000"/>
                </a:solidFill>
                <a:latin typeface="Oswald"/>
                <a:ea typeface="Oswald"/>
                <a:cs typeface="Oswald"/>
                <a:sym typeface="Oswald"/>
              </a:rPr>
              <a:t>Nintendo Switch 2 </a:t>
            </a:r>
          </a:p>
          <a:p>
            <a:pPr algn="l">
              <a:lnSpc>
                <a:spcPts val="3744"/>
              </a:lnSpc>
            </a:pPr>
            <a:r>
              <a:rPr lang="en-US" sz="2674">
                <a:solidFill>
                  <a:srgbClr val="000000"/>
                </a:solidFill>
                <a:latin typeface="Oswald"/>
                <a:ea typeface="Oswald"/>
                <a:cs typeface="Oswald"/>
                <a:sym typeface="Oswald"/>
              </a:rPr>
              <a:t>Should I upgrade to Switch 2? </a:t>
            </a:r>
          </a:p>
          <a:p>
            <a:pPr algn="l">
              <a:lnSpc>
                <a:spcPts val="3744"/>
              </a:lnSpc>
            </a:pPr>
            <a:r>
              <a:rPr lang="en-US" sz="2674">
                <a:solidFill>
                  <a:srgbClr val="000000"/>
                </a:solidFill>
                <a:latin typeface="Oswald"/>
                <a:ea typeface="Oswald"/>
                <a:cs typeface="Oswald"/>
                <a:sym typeface="Oswald"/>
              </a:rPr>
              <a:t>Pokemon Pokopia</a:t>
            </a:r>
          </a:p>
        </p:txBody>
      </p:sp>
      <p:sp>
        <p:nvSpPr>
          <p:cNvPr name="Freeform 4" id="4"/>
          <p:cNvSpPr/>
          <p:nvPr/>
        </p:nvSpPr>
        <p:spPr>
          <a:xfrm flipH="true" flipV="true" rot="0">
            <a:off x="12246572" y="-3396851"/>
            <a:ext cx="8255707" cy="4097833"/>
          </a:xfrm>
          <a:custGeom>
            <a:avLst/>
            <a:gdLst/>
            <a:ahLst/>
            <a:cxnLst/>
            <a:rect r="r" b="b" t="t" l="l"/>
            <a:pathLst>
              <a:path h="4097833" w="8255707">
                <a:moveTo>
                  <a:pt x="8255707" y="4097833"/>
                </a:moveTo>
                <a:lnTo>
                  <a:pt x="0" y="4097833"/>
                </a:lnTo>
                <a:lnTo>
                  <a:pt x="0" y="0"/>
                </a:lnTo>
                <a:lnTo>
                  <a:pt x="8255707" y="0"/>
                </a:lnTo>
                <a:lnTo>
                  <a:pt x="8255707" y="409783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409066" y="5143500"/>
            <a:ext cx="13930719" cy="5092322"/>
          </a:xfrm>
          <a:custGeom>
            <a:avLst/>
            <a:gdLst/>
            <a:ahLst/>
            <a:cxnLst/>
            <a:rect r="r" b="b" t="t" l="l"/>
            <a:pathLst>
              <a:path h="5092322" w="13930719">
                <a:moveTo>
                  <a:pt x="0" y="0"/>
                </a:moveTo>
                <a:lnTo>
                  <a:pt x="13930719" y="0"/>
                </a:lnTo>
                <a:lnTo>
                  <a:pt x="13930719" y="5092322"/>
                </a:lnTo>
                <a:lnTo>
                  <a:pt x="0" y="50923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970313" y="965225"/>
            <a:ext cx="7317687" cy="8356551"/>
          </a:xfrm>
          <a:custGeom>
            <a:avLst/>
            <a:gdLst/>
            <a:ahLst/>
            <a:cxnLst/>
            <a:rect r="r" b="b" t="t" l="l"/>
            <a:pathLst>
              <a:path h="8356551" w="7317687">
                <a:moveTo>
                  <a:pt x="0" y="0"/>
                </a:moveTo>
                <a:lnTo>
                  <a:pt x="7317687" y="0"/>
                </a:lnTo>
                <a:lnTo>
                  <a:pt x="7317687" y="8356550"/>
                </a:lnTo>
                <a:lnTo>
                  <a:pt x="0" y="8356550"/>
                </a:lnTo>
                <a:lnTo>
                  <a:pt x="0" y="0"/>
                </a:lnTo>
                <a:close/>
              </a:path>
            </a:pathLst>
          </a:custGeom>
          <a:blipFill>
            <a:blip r:embed="rId6"/>
            <a:stretch>
              <a:fillRect l="-51827" t="-2096" r="-8591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967173" y="2903528"/>
            <a:ext cx="11343737" cy="2474997"/>
          </a:xfrm>
          <a:custGeom>
            <a:avLst/>
            <a:gdLst/>
            <a:ahLst/>
            <a:cxnLst/>
            <a:rect r="r" b="b" t="t" l="l"/>
            <a:pathLst>
              <a:path h="2474997" w="11343737">
                <a:moveTo>
                  <a:pt x="0" y="2474998"/>
                </a:moveTo>
                <a:lnTo>
                  <a:pt x="11343737" y="2474998"/>
                </a:lnTo>
                <a:lnTo>
                  <a:pt x="11343737" y="0"/>
                </a:lnTo>
                <a:lnTo>
                  <a:pt x="0" y="0"/>
                </a:lnTo>
                <a:lnTo>
                  <a:pt x="0" y="2474998"/>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262597" y="3406166"/>
            <a:ext cx="2907725" cy="1469723"/>
          </a:xfrm>
          <a:custGeom>
            <a:avLst/>
            <a:gdLst/>
            <a:ahLst/>
            <a:cxnLst/>
            <a:rect r="r" b="b" t="t" l="l"/>
            <a:pathLst>
              <a:path h="1469723" w="2907725">
                <a:moveTo>
                  <a:pt x="2907724" y="0"/>
                </a:moveTo>
                <a:lnTo>
                  <a:pt x="0" y="0"/>
                </a:lnTo>
                <a:lnTo>
                  <a:pt x="0" y="1469722"/>
                </a:lnTo>
                <a:lnTo>
                  <a:pt x="2907724" y="1469722"/>
                </a:lnTo>
                <a:lnTo>
                  <a:pt x="290772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415556" y="3277150"/>
            <a:ext cx="4042949" cy="533363"/>
          </a:xfrm>
          <a:prstGeom prst="rect">
            <a:avLst/>
          </a:prstGeom>
        </p:spPr>
        <p:txBody>
          <a:bodyPr anchor="t" rtlCol="false" tIns="0" lIns="0" bIns="0" rIns="0">
            <a:spAutoFit/>
          </a:bodyPr>
          <a:lstStyle/>
          <a:p>
            <a:pPr algn="l">
              <a:lnSpc>
                <a:spcPts val="4221"/>
              </a:lnSpc>
            </a:pPr>
            <a:r>
              <a:rPr lang="en-US" sz="3517">
                <a:solidFill>
                  <a:srgbClr val="000000"/>
                </a:solidFill>
                <a:latin typeface="Oswald"/>
                <a:ea typeface="Oswald"/>
                <a:cs typeface="Oswald"/>
                <a:sym typeface="Oswald"/>
              </a:rPr>
              <a:t>Insiders </a:t>
            </a:r>
          </a:p>
        </p:txBody>
      </p:sp>
      <p:sp>
        <p:nvSpPr>
          <p:cNvPr name="TextBox 5" id="5"/>
          <p:cNvSpPr txBox="true"/>
          <p:nvPr/>
        </p:nvSpPr>
        <p:spPr>
          <a:xfrm rot="0">
            <a:off x="6415556" y="3896675"/>
            <a:ext cx="8071197" cy="1168356"/>
          </a:xfrm>
          <a:prstGeom prst="rect">
            <a:avLst/>
          </a:prstGeom>
        </p:spPr>
        <p:txBody>
          <a:bodyPr anchor="t" rtlCol="false" tIns="0" lIns="0" bIns="0" rIns="0">
            <a:spAutoFit/>
          </a:bodyPr>
          <a:lstStyle/>
          <a:p>
            <a:pPr algn="l">
              <a:lnSpc>
                <a:spcPts val="3122"/>
              </a:lnSpc>
            </a:pPr>
            <a:r>
              <a:rPr lang="en-US" sz="2081">
                <a:solidFill>
                  <a:srgbClr val="000000"/>
                </a:solidFill>
                <a:latin typeface="Arimo"/>
                <a:ea typeface="Arimo"/>
                <a:cs typeface="Arimo"/>
                <a:sym typeface="Arimo"/>
              </a:rPr>
              <a:t>Most us</a:t>
            </a:r>
            <a:r>
              <a:rPr lang="en-US" sz="2081">
                <a:solidFill>
                  <a:srgbClr val="000000"/>
                </a:solidFill>
                <a:latin typeface="Arimo"/>
                <a:ea typeface="Arimo"/>
                <a:cs typeface="Arimo"/>
                <a:sym typeface="Arimo"/>
              </a:rPr>
              <a:t>ers know Nintendo, understand console cycles, and talk comfortably about future titles and hardware. They’re not casual outsiders, but they’ve been around and follow gaming closely.</a:t>
            </a:r>
          </a:p>
        </p:txBody>
      </p:sp>
      <p:sp>
        <p:nvSpPr>
          <p:cNvPr name="TextBox 6" id="6"/>
          <p:cNvSpPr txBox="true"/>
          <p:nvPr/>
        </p:nvSpPr>
        <p:spPr>
          <a:xfrm rot="0">
            <a:off x="4601100" y="713605"/>
            <a:ext cx="9085799"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TYPES OF PARTICIPANTS</a:t>
            </a:r>
          </a:p>
        </p:txBody>
      </p:sp>
      <p:sp>
        <p:nvSpPr>
          <p:cNvPr name="Freeform 7" id="7"/>
          <p:cNvSpPr/>
          <p:nvPr/>
        </p:nvSpPr>
        <p:spPr>
          <a:xfrm flipH="false" flipV="true" rot="0">
            <a:off x="3681666" y="6026226"/>
            <a:ext cx="11343737" cy="2474997"/>
          </a:xfrm>
          <a:custGeom>
            <a:avLst/>
            <a:gdLst/>
            <a:ahLst/>
            <a:cxnLst/>
            <a:rect r="r" b="b" t="t" l="l"/>
            <a:pathLst>
              <a:path h="2474997" w="11343737">
                <a:moveTo>
                  <a:pt x="0" y="2474997"/>
                </a:moveTo>
                <a:lnTo>
                  <a:pt x="11343737" y="2474997"/>
                </a:lnTo>
                <a:lnTo>
                  <a:pt x="11343737" y="0"/>
                </a:lnTo>
                <a:lnTo>
                  <a:pt x="0" y="0"/>
                </a:lnTo>
                <a:lnTo>
                  <a:pt x="0" y="247499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2977090" y="6528863"/>
            <a:ext cx="2907725" cy="1469723"/>
          </a:xfrm>
          <a:custGeom>
            <a:avLst/>
            <a:gdLst/>
            <a:ahLst/>
            <a:cxnLst/>
            <a:rect r="r" b="b" t="t" l="l"/>
            <a:pathLst>
              <a:path h="1469723" w="2907725">
                <a:moveTo>
                  <a:pt x="2907724" y="0"/>
                </a:moveTo>
                <a:lnTo>
                  <a:pt x="0" y="0"/>
                </a:lnTo>
                <a:lnTo>
                  <a:pt x="0" y="1469723"/>
                </a:lnTo>
                <a:lnTo>
                  <a:pt x="2907724" y="1469723"/>
                </a:lnTo>
                <a:lnTo>
                  <a:pt x="290772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6170321" y="6369784"/>
            <a:ext cx="4042949" cy="533363"/>
          </a:xfrm>
          <a:prstGeom prst="rect">
            <a:avLst/>
          </a:prstGeom>
        </p:spPr>
        <p:txBody>
          <a:bodyPr anchor="t" rtlCol="false" tIns="0" lIns="0" bIns="0" rIns="0">
            <a:spAutoFit/>
          </a:bodyPr>
          <a:lstStyle/>
          <a:p>
            <a:pPr algn="l">
              <a:lnSpc>
                <a:spcPts val="4221"/>
              </a:lnSpc>
            </a:pPr>
            <a:r>
              <a:rPr lang="en-US" sz="3517">
                <a:solidFill>
                  <a:srgbClr val="000000"/>
                </a:solidFill>
                <a:latin typeface="Oswald"/>
                <a:ea typeface="Oswald"/>
                <a:cs typeface="Oswald"/>
                <a:sym typeface="Oswald"/>
              </a:rPr>
              <a:t>Devotee</a:t>
            </a:r>
          </a:p>
        </p:txBody>
      </p:sp>
      <p:sp>
        <p:nvSpPr>
          <p:cNvPr name="TextBox 10" id="10"/>
          <p:cNvSpPr txBox="true"/>
          <p:nvPr/>
        </p:nvSpPr>
        <p:spPr>
          <a:xfrm rot="0">
            <a:off x="6170321" y="6972993"/>
            <a:ext cx="7450829" cy="1184671"/>
          </a:xfrm>
          <a:prstGeom prst="rect">
            <a:avLst/>
          </a:prstGeom>
        </p:spPr>
        <p:txBody>
          <a:bodyPr anchor="t" rtlCol="false" tIns="0" lIns="0" bIns="0" rIns="0">
            <a:spAutoFit/>
          </a:bodyPr>
          <a:lstStyle/>
          <a:p>
            <a:pPr algn="l" marL="0" indent="0" lvl="1">
              <a:lnSpc>
                <a:spcPts val="3122"/>
              </a:lnSpc>
              <a:spcBef>
                <a:spcPct val="0"/>
              </a:spcBef>
            </a:pPr>
            <a:r>
              <a:rPr lang="en-US" sz="2081" strike="noStrike" u="none">
                <a:solidFill>
                  <a:srgbClr val="000000"/>
                </a:solidFill>
                <a:latin typeface="Arimo"/>
                <a:ea typeface="Arimo"/>
                <a:cs typeface="Arimo"/>
                <a:sym typeface="Arimo"/>
              </a:rPr>
              <a:t>Some users show strong loyalty to Nintendo by talking about future Mario/Zelda/Splatoon like they’re guaranteed buys. They’re more emotionally invested and optimistic.</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967173" y="2903528"/>
            <a:ext cx="11343737" cy="2474997"/>
          </a:xfrm>
          <a:custGeom>
            <a:avLst/>
            <a:gdLst/>
            <a:ahLst/>
            <a:cxnLst/>
            <a:rect r="r" b="b" t="t" l="l"/>
            <a:pathLst>
              <a:path h="2474997" w="11343737">
                <a:moveTo>
                  <a:pt x="0" y="2474998"/>
                </a:moveTo>
                <a:lnTo>
                  <a:pt x="11343737" y="2474998"/>
                </a:lnTo>
                <a:lnTo>
                  <a:pt x="11343737" y="0"/>
                </a:lnTo>
                <a:lnTo>
                  <a:pt x="0" y="0"/>
                </a:lnTo>
                <a:lnTo>
                  <a:pt x="0" y="2474998"/>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262597" y="3406166"/>
            <a:ext cx="2907725" cy="1469723"/>
          </a:xfrm>
          <a:custGeom>
            <a:avLst/>
            <a:gdLst/>
            <a:ahLst/>
            <a:cxnLst/>
            <a:rect r="r" b="b" t="t" l="l"/>
            <a:pathLst>
              <a:path h="1469723" w="2907725">
                <a:moveTo>
                  <a:pt x="2907724" y="0"/>
                </a:moveTo>
                <a:lnTo>
                  <a:pt x="0" y="0"/>
                </a:lnTo>
                <a:lnTo>
                  <a:pt x="0" y="1469722"/>
                </a:lnTo>
                <a:lnTo>
                  <a:pt x="2907724" y="1469722"/>
                </a:lnTo>
                <a:lnTo>
                  <a:pt x="290772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415556" y="3277150"/>
            <a:ext cx="4042949" cy="533363"/>
          </a:xfrm>
          <a:prstGeom prst="rect">
            <a:avLst/>
          </a:prstGeom>
        </p:spPr>
        <p:txBody>
          <a:bodyPr anchor="t" rtlCol="false" tIns="0" lIns="0" bIns="0" rIns="0">
            <a:spAutoFit/>
          </a:bodyPr>
          <a:lstStyle/>
          <a:p>
            <a:pPr algn="l">
              <a:lnSpc>
                <a:spcPts val="4221"/>
              </a:lnSpc>
            </a:pPr>
            <a:r>
              <a:rPr lang="en-US" sz="3517">
                <a:solidFill>
                  <a:srgbClr val="000000"/>
                </a:solidFill>
                <a:latin typeface="Oswald"/>
                <a:ea typeface="Oswald"/>
                <a:cs typeface="Oswald"/>
                <a:sym typeface="Oswald"/>
              </a:rPr>
              <a:t>G</a:t>
            </a:r>
            <a:r>
              <a:rPr lang="en-US" sz="3517">
                <a:solidFill>
                  <a:srgbClr val="000000"/>
                </a:solidFill>
                <a:latin typeface="Oswald"/>
                <a:ea typeface="Oswald"/>
                <a:cs typeface="Oswald"/>
                <a:sym typeface="Oswald"/>
              </a:rPr>
              <a:t>eeking</a:t>
            </a:r>
          </a:p>
        </p:txBody>
      </p:sp>
      <p:sp>
        <p:nvSpPr>
          <p:cNvPr name="TextBox 5" id="5"/>
          <p:cNvSpPr txBox="true"/>
          <p:nvPr/>
        </p:nvSpPr>
        <p:spPr>
          <a:xfrm rot="0">
            <a:off x="6415556" y="3896675"/>
            <a:ext cx="8071197" cy="1168356"/>
          </a:xfrm>
          <a:prstGeom prst="rect">
            <a:avLst/>
          </a:prstGeom>
        </p:spPr>
        <p:txBody>
          <a:bodyPr anchor="t" rtlCol="false" tIns="0" lIns="0" bIns="0" rIns="0">
            <a:spAutoFit/>
          </a:bodyPr>
          <a:lstStyle/>
          <a:p>
            <a:pPr algn="l">
              <a:lnSpc>
                <a:spcPts val="3122"/>
              </a:lnSpc>
            </a:pPr>
            <a:r>
              <a:rPr lang="en-US" sz="2081">
                <a:solidFill>
                  <a:srgbClr val="000000"/>
                </a:solidFill>
                <a:latin typeface="Arimo"/>
                <a:ea typeface="Arimo"/>
                <a:cs typeface="Arimo"/>
                <a:sym typeface="Arimo"/>
              </a:rPr>
              <a:t>Most int</a:t>
            </a:r>
            <a:r>
              <a:rPr lang="en-US" sz="2081">
                <a:solidFill>
                  <a:srgbClr val="000000"/>
                </a:solidFill>
                <a:latin typeface="Arimo"/>
                <a:ea typeface="Arimo"/>
                <a:cs typeface="Arimo"/>
                <a:sym typeface="Arimo"/>
              </a:rPr>
              <a:t>eractions are people sharing knowledge and explaining console generations, hardware upgrades, and future game expectations. It’s very info-driven.</a:t>
            </a:r>
          </a:p>
        </p:txBody>
      </p:sp>
      <p:sp>
        <p:nvSpPr>
          <p:cNvPr name="TextBox 6" id="6"/>
          <p:cNvSpPr txBox="true"/>
          <p:nvPr/>
        </p:nvSpPr>
        <p:spPr>
          <a:xfrm rot="0">
            <a:off x="4601100" y="713605"/>
            <a:ext cx="9247038"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TYPES OF INTERACTIONS</a:t>
            </a:r>
          </a:p>
        </p:txBody>
      </p:sp>
      <p:sp>
        <p:nvSpPr>
          <p:cNvPr name="Freeform 7" id="7"/>
          <p:cNvSpPr/>
          <p:nvPr/>
        </p:nvSpPr>
        <p:spPr>
          <a:xfrm flipH="false" flipV="true" rot="0">
            <a:off x="3681666" y="6026226"/>
            <a:ext cx="11343737" cy="2474997"/>
          </a:xfrm>
          <a:custGeom>
            <a:avLst/>
            <a:gdLst/>
            <a:ahLst/>
            <a:cxnLst/>
            <a:rect r="r" b="b" t="t" l="l"/>
            <a:pathLst>
              <a:path h="2474997" w="11343737">
                <a:moveTo>
                  <a:pt x="0" y="2474997"/>
                </a:moveTo>
                <a:lnTo>
                  <a:pt x="11343737" y="2474997"/>
                </a:lnTo>
                <a:lnTo>
                  <a:pt x="11343737" y="0"/>
                </a:lnTo>
                <a:lnTo>
                  <a:pt x="0" y="0"/>
                </a:lnTo>
                <a:lnTo>
                  <a:pt x="0" y="247499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2977090" y="6528863"/>
            <a:ext cx="2907725" cy="1469723"/>
          </a:xfrm>
          <a:custGeom>
            <a:avLst/>
            <a:gdLst/>
            <a:ahLst/>
            <a:cxnLst/>
            <a:rect r="r" b="b" t="t" l="l"/>
            <a:pathLst>
              <a:path h="1469723" w="2907725">
                <a:moveTo>
                  <a:pt x="2907724" y="0"/>
                </a:moveTo>
                <a:lnTo>
                  <a:pt x="0" y="0"/>
                </a:lnTo>
                <a:lnTo>
                  <a:pt x="0" y="1469723"/>
                </a:lnTo>
                <a:lnTo>
                  <a:pt x="2907724" y="1469723"/>
                </a:lnTo>
                <a:lnTo>
                  <a:pt x="290772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6130049" y="6350076"/>
            <a:ext cx="4042949" cy="533363"/>
          </a:xfrm>
          <a:prstGeom prst="rect">
            <a:avLst/>
          </a:prstGeom>
        </p:spPr>
        <p:txBody>
          <a:bodyPr anchor="t" rtlCol="false" tIns="0" lIns="0" bIns="0" rIns="0">
            <a:spAutoFit/>
          </a:bodyPr>
          <a:lstStyle/>
          <a:p>
            <a:pPr algn="l">
              <a:lnSpc>
                <a:spcPts val="4221"/>
              </a:lnSpc>
            </a:pPr>
            <a:r>
              <a:rPr lang="en-US" sz="3517">
                <a:solidFill>
                  <a:srgbClr val="000000"/>
                </a:solidFill>
                <a:latin typeface="Oswald"/>
                <a:ea typeface="Oswald"/>
                <a:cs typeface="Oswald"/>
                <a:sym typeface="Oswald"/>
              </a:rPr>
              <a:t>Building</a:t>
            </a:r>
          </a:p>
        </p:txBody>
      </p:sp>
      <p:sp>
        <p:nvSpPr>
          <p:cNvPr name="TextBox 10" id="10"/>
          <p:cNvSpPr txBox="true"/>
          <p:nvPr/>
        </p:nvSpPr>
        <p:spPr>
          <a:xfrm rot="0">
            <a:off x="6130049" y="6909545"/>
            <a:ext cx="7718090" cy="1184671"/>
          </a:xfrm>
          <a:prstGeom prst="rect">
            <a:avLst/>
          </a:prstGeom>
        </p:spPr>
        <p:txBody>
          <a:bodyPr anchor="t" rtlCol="false" tIns="0" lIns="0" bIns="0" rIns="0">
            <a:spAutoFit/>
          </a:bodyPr>
          <a:lstStyle/>
          <a:p>
            <a:pPr algn="l" marL="0" indent="0" lvl="1">
              <a:lnSpc>
                <a:spcPts val="3122"/>
              </a:lnSpc>
              <a:spcBef>
                <a:spcPct val="0"/>
              </a:spcBef>
            </a:pPr>
            <a:r>
              <a:rPr lang="en-US" sz="2081">
                <a:solidFill>
                  <a:srgbClr val="000000"/>
                </a:solidFill>
                <a:latin typeface="Arimo"/>
                <a:ea typeface="Arimo"/>
                <a:cs typeface="Arimo"/>
                <a:sym typeface="Arimo"/>
              </a:rPr>
              <a:t>U</a:t>
            </a:r>
            <a:r>
              <a:rPr lang="en-US" sz="2081" strike="noStrike" u="none">
                <a:solidFill>
                  <a:srgbClr val="000000"/>
                </a:solidFill>
                <a:latin typeface="Arimo"/>
                <a:ea typeface="Arimo"/>
                <a:cs typeface="Arimo"/>
                <a:sym typeface="Arimo"/>
              </a:rPr>
              <a:t>sers </a:t>
            </a:r>
            <a:r>
              <a:rPr lang="en-US" sz="2081" strike="noStrike" u="none">
                <a:solidFill>
                  <a:srgbClr val="000000"/>
                </a:solidFill>
                <a:latin typeface="Arimo"/>
                <a:ea typeface="Arimo"/>
                <a:cs typeface="Arimo"/>
                <a:sym typeface="Arimo"/>
              </a:rPr>
              <a:t>bui</a:t>
            </a:r>
            <a:r>
              <a:rPr lang="en-US" sz="2081" strike="noStrike" u="none">
                <a:solidFill>
                  <a:srgbClr val="000000"/>
                </a:solidFill>
                <a:latin typeface="Arimo"/>
                <a:ea typeface="Arimo"/>
                <a:cs typeface="Arimo"/>
                <a:sym typeface="Arimo"/>
              </a:rPr>
              <a:t>l</a:t>
            </a:r>
            <a:r>
              <a:rPr lang="en-US" sz="2081" strike="noStrike" u="none">
                <a:solidFill>
                  <a:srgbClr val="000000"/>
                </a:solidFill>
                <a:latin typeface="Arimo"/>
                <a:ea typeface="Arimo"/>
                <a:cs typeface="Arimo"/>
                <a:sym typeface="Arimo"/>
              </a:rPr>
              <a:t>d on </a:t>
            </a:r>
            <a:r>
              <a:rPr lang="en-US" sz="2081" strike="noStrike" u="none">
                <a:solidFill>
                  <a:srgbClr val="000000"/>
                </a:solidFill>
                <a:latin typeface="Arimo"/>
                <a:ea typeface="Arimo"/>
                <a:cs typeface="Arimo"/>
                <a:sym typeface="Arimo"/>
              </a:rPr>
              <a:t>ea</a:t>
            </a:r>
            <a:r>
              <a:rPr lang="en-US" sz="2081" strike="noStrike" u="none">
                <a:solidFill>
                  <a:srgbClr val="000000"/>
                </a:solidFill>
                <a:latin typeface="Arimo"/>
                <a:ea typeface="Arimo"/>
                <a:cs typeface="Arimo"/>
                <a:sym typeface="Arimo"/>
              </a:rPr>
              <a:t>ch</a:t>
            </a:r>
            <a:r>
              <a:rPr lang="en-US" sz="2081" strike="noStrike" u="none">
                <a:solidFill>
                  <a:srgbClr val="000000"/>
                </a:solidFill>
                <a:latin typeface="Arimo"/>
                <a:ea typeface="Arimo"/>
                <a:cs typeface="Arimo"/>
                <a:sym typeface="Arimo"/>
              </a:rPr>
              <a:t> ot</a:t>
            </a:r>
            <a:r>
              <a:rPr lang="en-US" sz="2081" strike="noStrike" u="none">
                <a:solidFill>
                  <a:srgbClr val="000000"/>
                </a:solidFill>
                <a:latin typeface="Arimo"/>
                <a:ea typeface="Arimo"/>
                <a:cs typeface="Arimo"/>
                <a:sym typeface="Arimo"/>
              </a:rPr>
              <a:t>h</a:t>
            </a:r>
            <a:r>
              <a:rPr lang="en-US" sz="2081" strike="noStrike" u="none">
                <a:solidFill>
                  <a:srgbClr val="000000"/>
                </a:solidFill>
                <a:latin typeface="Arimo"/>
                <a:ea typeface="Arimo"/>
                <a:cs typeface="Arimo"/>
                <a:sym typeface="Arimo"/>
              </a:rPr>
              <a:t>er</a:t>
            </a:r>
            <a:r>
              <a:rPr lang="en-US" sz="2081" strike="noStrike" u="none">
                <a:solidFill>
                  <a:srgbClr val="000000"/>
                </a:solidFill>
                <a:latin typeface="Arimo"/>
                <a:ea typeface="Arimo"/>
                <a:cs typeface="Arimo"/>
                <a:sym typeface="Arimo"/>
              </a:rPr>
              <a:t>’s po</a:t>
            </a:r>
            <a:r>
              <a:rPr lang="en-US" sz="2081" strike="noStrike" u="none">
                <a:solidFill>
                  <a:srgbClr val="000000"/>
                </a:solidFill>
                <a:latin typeface="Arimo"/>
                <a:ea typeface="Arimo"/>
                <a:cs typeface="Arimo"/>
                <a:sym typeface="Arimo"/>
              </a:rPr>
              <a:t>st</a:t>
            </a:r>
            <a:r>
              <a:rPr lang="en-US" sz="2081" strike="noStrike" u="none">
                <a:solidFill>
                  <a:srgbClr val="000000"/>
                </a:solidFill>
                <a:latin typeface="Arimo"/>
                <a:ea typeface="Arimo"/>
                <a:cs typeface="Arimo"/>
                <a:sym typeface="Arimo"/>
              </a:rPr>
              <a:t>s by </a:t>
            </a:r>
            <a:r>
              <a:rPr lang="en-US" sz="2081" strike="noStrike" u="none">
                <a:solidFill>
                  <a:srgbClr val="000000"/>
                </a:solidFill>
                <a:latin typeface="Arimo"/>
                <a:ea typeface="Arimo"/>
                <a:cs typeface="Arimo"/>
                <a:sym typeface="Arimo"/>
              </a:rPr>
              <a:t>a</a:t>
            </a:r>
            <a:r>
              <a:rPr lang="en-US" sz="2081" strike="noStrike" u="none">
                <a:solidFill>
                  <a:srgbClr val="000000"/>
                </a:solidFill>
                <a:latin typeface="Arimo"/>
                <a:ea typeface="Arimo"/>
                <a:cs typeface="Arimo"/>
                <a:sym typeface="Arimo"/>
              </a:rPr>
              <a:t>d</a:t>
            </a:r>
            <a:r>
              <a:rPr lang="en-US" sz="2081" strike="noStrike" u="none">
                <a:solidFill>
                  <a:srgbClr val="000000"/>
                </a:solidFill>
                <a:latin typeface="Arimo"/>
                <a:ea typeface="Arimo"/>
                <a:cs typeface="Arimo"/>
                <a:sym typeface="Arimo"/>
              </a:rPr>
              <a:t>d</a:t>
            </a:r>
            <a:r>
              <a:rPr lang="en-US" sz="2081" strike="noStrike" u="none">
                <a:solidFill>
                  <a:srgbClr val="000000"/>
                </a:solidFill>
                <a:latin typeface="Arimo"/>
                <a:ea typeface="Arimo"/>
                <a:cs typeface="Arimo"/>
                <a:sym typeface="Arimo"/>
              </a:rPr>
              <a:t>ing</a:t>
            </a:r>
            <a:r>
              <a:rPr lang="en-US" sz="2081" strike="noStrike" u="none">
                <a:solidFill>
                  <a:srgbClr val="000000"/>
                </a:solidFill>
                <a:latin typeface="Arimo"/>
                <a:ea typeface="Arimo"/>
                <a:cs typeface="Arimo"/>
                <a:sym typeface="Arimo"/>
              </a:rPr>
              <a:t> </a:t>
            </a:r>
            <a:r>
              <a:rPr lang="en-US" sz="2081" strike="noStrike" u="none">
                <a:solidFill>
                  <a:srgbClr val="000000"/>
                </a:solidFill>
                <a:latin typeface="Arimo"/>
                <a:ea typeface="Arimo"/>
                <a:cs typeface="Arimo"/>
                <a:sym typeface="Arimo"/>
              </a:rPr>
              <a:t>advi</a:t>
            </a:r>
            <a:r>
              <a:rPr lang="en-US" sz="2081" strike="noStrike" u="none">
                <a:solidFill>
                  <a:srgbClr val="000000"/>
                </a:solidFill>
                <a:latin typeface="Arimo"/>
                <a:ea typeface="Arimo"/>
                <a:cs typeface="Arimo"/>
                <a:sym typeface="Arimo"/>
              </a:rPr>
              <a:t>ce, </a:t>
            </a:r>
            <a:r>
              <a:rPr lang="en-US" sz="2081" strike="noStrike" u="none">
                <a:solidFill>
                  <a:srgbClr val="000000"/>
                </a:solidFill>
                <a:latin typeface="Arimo"/>
                <a:ea typeface="Arimo"/>
                <a:cs typeface="Arimo"/>
                <a:sym typeface="Arimo"/>
              </a:rPr>
              <a:t>sh</a:t>
            </a:r>
            <a:r>
              <a:rPr lang="en-US" sz="2081" strike="noStrike" u="none">
                <a:solidFill>
                  <a:srgbClr val="000000"/>
                </a:solidFill>
                <a:latin typeface="Arimo"/>
                <a:ea typeface="Arimo"/>
                <a:cs typeface="Arimo"/>
                <a:sym typeface="Arimo"/>
              </a:rPr>
              <a:t>a</a:t>
            </a:r>
            <a:r>
              <a:rPr lang="en-US" sz="2081" strike="noStrike" u="none">
                <a:solidFill>
                  <a:srgbClr val="000000"/>
                </a:solidFill>
                <a:latin typeface="Arimo"/>
                <a:ea typeface="Arimo"/>
                <a:cs typeface="Arimo"/>
                <a:sym typeface="Arimo"/>
              </a:rPr>
              <a:t>ring</a:t>
            </a:r>
            <a:r>
              <a:rPr lang="en-US" sz="2081" strike="noStrike" u="none">
                <a:solidFill>
                  <a:srgbClr val="000000"/>
                </a:solidFill>
                <a:latin typeface="Arimo"/>
                <a:ea typeface="Arimo"/>
                <a:cs typeface="Arimo"/>
                <a:sym typeface="Arimo"/>
              </a:rPr>
              <a:t> more </a:t>
            </a:r>
            <a:r>
              <a:rPr lang="en-US" sz="2081" strike="noStrike" u="none">
                <a:solidFill>
                  <a:srgbClr val="000000"/>
                </a:solidFill>
                <a:latin typeface="Arimo"/>
                <a:ea typeface="Arimo"/>
                <a:cs typeface="Arimo"/>
                <a:sym typeface="Arimo"/>
              </a:rPr>
              <a:t>r</a:t>
            </a:r>
            <a:r>
              <a:rPr lang="en-US" sz="2081" strike="noStrike" u="none">
                <a:solidFill>
                  <a:srgbClr val="000000"/>
                </a:solidFill>
                <a:latin typeface="Arimo"/>
                <a:ea typeface="Arimo"/>
                <a:cs typeface="Arimo"/>
                <a:sym typeface="Arimo"/>
              </a:rPr>
              <a:t>e</a:t>
            </a:r>
            <a:r>
              <a:rPr lang="en-US" sz="2081" strike="noStrike" u="none">
                <a:solidFill>
                  <a:srgbClr val="000000"/>
                </a:solidFill>
                <a:latin typeface="Arimo"/>
                <a:ea typeface="Arimo"/>
                <a:cs typeface="Arimo"/>
                <a:sym typeface="Arimo"/>
              </a:rPr>
              <a:t>a</a:t>
            </a:r>
            <a:r>
              <a:rPr lang="en-US" sz="2081" strike="noStrike" u="none">
                <a:solidFill>
                  <a:srgbClr val="000000"/>
                </a:solidFill>
                <a:latin typeface="Arimo"/>
                <a:ea typeface="Arimo"/>
                <a:cs typeface="Arimo"/>
                <a:sym typeface="Arimo"/>
              </a:rPr>
              <a:t>s</a:t>
            </a:r>
            <a:r>
              <a:rPr lang="en-US" sz="2081" strike="noStrike" u="none">
                <a:solidFill>
                  <a:srgbClr val="000000"/>
                </a:solidFill>
                <a:latin typeface="Arimo"/>
                <a:ea typeface="Arimo"/>
                <a:cs typeface="Arimo"/>
                <a:sym typeface="Arimo"/>
              </a:rPr>
              <a:t>ons,</a:t>
            </a:r>
            <a:r>
              <a:rPr lang="en-US" sz="2081" strike="noStrike" u="none">
                <a:solidFill>
                  <a:srgbClr val="000000"/>
                </a:solidFill>
                <a:latin typeface="Arimo"/>
                <a:ea typeface="Arimo"/>
                <a:cs typeface="Arimo"/>
                <a:sym typeface="Arimo"/>
              </a:rPr>
              <a:t> and </a:t>
            </a:r>
            <a:r>
              <a:rPr lang="en-US" sz="2081" strike="noStrike" u="none">
                <a:solidFill>
                  <a:srgbClr val="000000"/>
                </a:solidFill>
                <a:latin typeface="Arimo"/>
                <a:ea typeface="Arimo"/>
                <a:cs typeface="Arimo"/>
                <a:sym typeface="Arimo"/>
              </a:rPr>
              <a:t>t</a:t>
            </a:r>
            <a:r>
              <a:rPr lang="en-US" sz="2081" strike="noStrike" u="none">
                <a:solidFill>
                  <a:srgbClr val="000000"/>
                </a:solidFill>
                <a:latin typeface="Arimo"/>
                <a:ea typeface="Arimo"/>
                <a:cs typeface="Arimo"/>
                <a:sym typeface="Arimo"/>
              </a:rPr>
              <a:t>h</a:t>
            </a:r>
            <a:r>
              <a:rPr lang="en-US" sz="2081" strike="noStrike" u="none">
                <a:solidFill>
                  <a:srgbClr val="000000"/>
                </a:solidFill>
                <a:latin typeface="Arimo"/>
                <a:ea typeface="Arimo"/>
                <a:cs typeface="Arimo"/>
                <a:sym typeface="Arimo"/>
              </a:rPr>
              <a:t>ey </a:t>
            </a:r>
            <a:r>
              <a:rPr lang="en-US" sz="2081" strike="noStrike" u="none">
                <a:solidFill>
                  <a:srgbClr val="000000"/>
                </a:solidFill>
                <a:latin typeface="Arimo"/>
                <a:ea typeface="Arimo"/>
                <a:cs typeface="Arimo"/>
                <a:sym typeface="Arimo"/>
              </a:rPr>
              <a:t>are </a:t>
            </a:r>
            <a:r>
              <a:rPr lang="en-US" sz="2081" strike="noStrike" u="none">
                <a:solidFill>
                  <a:srgbClr val="000000"/>
                </a:solidFill>
                <a:latin typeface="Arimo"/>
                <a:ea typeface="Arimo"/>
                <a:cs typeface="Arimo"/>
                <a:sym typeface="Arimo"/>
              </a:rPr>
              <a:t>gen</a:t>
            </a:r>
            <a:r>
              <a:rPr lang="en-US" sz="2081" strike="noStrike" u="none">
                <a:solidFill>
                  <a:srgbClr val="000000"/>
                </a:solidFill>
                <a:latin typeface="Arimo"/>
                <a:ea typeface="Arimo"/>
                <a:cs typeface="Arimo"/>
                <a:sym typeface="Arimo"/>
              </a:rPr>
              <a:t>e</a:t>
            </a:r>
            <a:r>
              <a:rPr lang="en-US" sz="2081" strike="noStrike" u="none">
                <a:solidFill>
                  <a:srgbClr val="000000"/>
                </a:solidFill>
                <a:latin typeface="Arimo"/>
                <a:ea typeface="Arimo"/>
                <a:cs typeface="Arimo"/>
                <a:sym typeface="Arimo"/>
              </a:rPr>
              <a:t>rall</a:t>
            </a:r>
            <a:r>
              <a:rPr lang="en-US" sz="2081" strike="noStrike" u="none">
                <a:solidFill>
                  <a:srgbClr val="000000"/>
                </a:solidFill>
                <a:latin typeface="Arimo"/>
                <a:ea typeface="Arimo"/>
                <a:cs typeface="Arimo"/>
                <a:sym typeface="Arimo"/>
              </a:rPr>
              <a:t>y</a:t>
            </a:r>
            <a:r>
              <a:rPr lang="en-US" sz="2081" strike="noStrike" u="none">
                <a:solidFill>
                  <a:srgbClr val="000000"/>
                </a:solidFill>
                <a:latin typeface="Arimo"/>
                <a:ea typeface="Arimo"/>
                <a:cs typeface="Arimo"/>
                <a:sym typeface="Arimo"/>
              </a:rPr>
              <a:t> </a:t>
            </a:r>
            <a:r>
              <a:rPr lang="en-US" sz="2081" strike="noStrike" u="none">
                <a:solidFill>
                  <a:srgbClr val="000000"/>
                </a:solidFill>
                <a:latin typeface="Arimo"/>
                <a:ea typeface="Arimo"/>
                <a:cs typeface="Arimo"/>
                <a:sym typeface="Arimo"/>
              </a:rPr>
              <a:t>re</a:t>
            </a:r>
            <a:r>
              <a:rPr lang="en-US" sz="2081" strike="noStrike" u="none">
                <a:solidFill>
                  <a:srgbClr val="000000"/>
                </a:solidFill>
                <a:latin typeface="Arimo"/>
                <a:ea typeface="Arimo"/>
                <a:cs typeface="Arimo"/>
                <a:sym typeface="Arimo"/>
              </a:rPr>
              <a:t>ally</a:t>
            </a:r>
            <a:r>
              <a:rPr lang="en-US" sz="2081" strike="noStrike" u="none">
                <a:solidFill>
                  <a:srgbClr val="000000"/>
                </a:solidFill>
                <a:latin typeface="Arimo"/>
                <a:ea typeface="Arimo"/>
                <a:cs typeface="Arimo"/>
                <a:sym typeface="Arimo"/>
              </a:rPr>
              <a:t> su</a:t>
            </a:r>
            <a:r>
              <a:rPr lang="en-US" sz="2081" strike="noStrike" u="none">
                <a:solidFill>
                  <a:srgbClr val="000000"/>
                </a:solidFill>
                <a:latin typeface="Arimo"/>
                <a:ea typeface="Arimo"/>
                <a:cs typeface="Arimo"/>
                <a:sym typeface="Arimo"/>
              </a:rPr>
              <a:t>pp</a:t>
            </a:r>
            <a:r>
              <a:rPr lang="en-US" sz="2081" strike="noStrike" u="none">
                <a:solidFill>
                  <a:srgbClr val="000000"/>
                </a:solidFill>
                <a:latin typeface="Arimo"/>
                <a:ea typeface="Arimo"/>
                <a:cs typeface="Arimo"/>
                <a:sym typeface="Arimo"/>
              </a:rPr>
              <a:t>o</a:t>
            </a:r>
            <a:r>
              <a:rPr lang="en-US" sz="2081" strike="noStrike" u="none">
                <a:solidFill>
                  <a:srgbClr val="000000"/>
                </a:solidFill>
                <a:latin typeface="Arimo"/>
                <a:ea typeface="Arimo"/>
                <a:cs typeface="Arimo"/>
                <a:sym typeface="Arimo"/>
              </a:rPr>
              <a:t>r</a:t>
            </a:r>
            <a:r>
              <a:rPr lang="en-US" sz="2081" strike="noStrike" u="none">
                <a:solidFill>
                  <a:srgbClr val="000000"/>
                </a:solidFill>
                <a:latin typeface="Arimo"/>
                <a:ea typeface="Arimo"/>
                <a:cs typeface="Arimo"/>
                <a:sym typeface="Arimo"/>
              </a:rPr>
              <a:t>ti</a:t>
            </a:r>
            <a:r>
              <a:rPr lang="en-US" sz="2081" strike="noStrike" u="none">
                <a:solidFill>
                  <a:srgbClr val="000000"/>
                </a:solidFill>
                <a:latin typeface="Arimo"/>
                <a:ea typeface="Arimo"/>
                <a:cs typeface="Arimo"/>
                <a:sym typeface="Arimo"/>
              </a:rPr>
              <a:t>v</a:t>
            </a:r>
            <a:r>
              <a:rPr lang="en-US" sz="2081" strike="noStrike" u="none">
                <a:solidFill>
                  <a:srgbClr val="000000"/>
                </a:solidFill>
                <a:latin typeface="Arimo"/>
                <a:ea typeface="Arimo"/>
                <a:cs typeface="Arimo"/>
                <a:sym typeface="Arimo"/>
              </a:rPr>
              <a:t>e</a:t>
            </a:r>
            <a:r>
              <a:rPr lang="en-US" sz="2081" strike="noStrike" u="none">
                <a:solidFill>
                  <a:srgbClr val="000000"/>
                </a:solidFill>
                <a:latin typeface="Arimo"/>
                <a:ea typeface="Arimo"/>
                <a:cs typeface="Arimo"/>
                <a:sym typeface="Arimo"/>
              </a:rPr>
              <a:t>. I</a:t>
            </a:r>
            <a:r>
              <a:rPr lang="en-US" sz="2081" strike="noStrike" u="none">
                <a:solidFill>
                  <a:srgbClr val="000000"/>
                </a:solidFill>
                <a:latin typeface="Arimo"/>
                <a:ea typeface="Arimo"/>
                <a:cs typeface="Arimo"/>
                <a:sym typeface="Arimo"/>
              </a:rPr>
              <a:t>t</a:t>
            </a:r>
            <a:r>
              <a:rPr lang="en-US" sz="2081" strike="noStrike" u="none">
                <a:solidFill>
                  <a:srgbClr val="000000"/>
                </a:solidFill>
                <a:latin typeface="Arimo"/>
                <a:ea typeface="Arimo"/>
                <a:cs typeface="Arimo"/>
                <a:sym typeface="Arimo"/>
              </a:rPr>
              <a:t> f</a:t>
            </a:r>
            <a:r>
              <a:rPr lang="en-US" sz="2081" strike="noStrike" u="none">
                <a:solidFill>
                  <a:srgbClr val="000000"/>
                </a:solidFill>
                <a:latin typeface="Arimo"/>
                <a:ea typeface="Arimo"/>
                <a:cs typeface="Arimo"/>
                <a:sym typeface="Arimo"/>
              </a:rPr>
              <a:t>ee</a:t>
            </a:r>
            <a:r>
              <a:rPr lang="en-US" sz="2081" strike="noStrike" u="none">
                <a:solidFill>
                  <a:srgbClr val="000000"/>
                </a:solidFill>
                <a:latin typeface="Arimo"/>
                <a:ea typeface="Arimo"/>
                <a:cs typeface="Arimo"/>
                <a:sym typeface="Arimo"/>
              </a:rPr>
              <a:t>ls</a:t>
            </a:r>
            <a:r>
              <a:rPr lang="en-US" sz="2081" strike="noStrike" u="none">
                <a:solidFill>
                  <a:srgbClr val="000000"/>
                </a:solidFill>
                <a:latin typeface="Arimo"/>
                <a:ea typeface="Arimo"/>
                <a:cs typeface="Arimo"/>
                <a:sym typeface="Arimo"/>
              </a:rPr>
              <a:t> </a:t>
            </a:r>
            <a:r>
              <a:rPr lang="en-US" sz="2081" strike="noStrike" u="none">
                <a:solidFill>
                  <a:srgbClr val="000000"/>
                </a:solidFill>
                <a:latin typeface="Arimo"/>
                <a:ea typeface="Arimo"/>
                <a:cs typeface="Arimo"/>
                <a:sym typeface="Arimo"/>
              </a:rPr>
              <a:t>mor</a:t>
            </a:r>
            <a:r>
              <a:rPr lang="en-US" sz="2081" strike="noStrike" u="none">
                <a:solidFill>
                  <a:srgbClr val="000000"/>
                </a:solidFill>
                <a:latin typeface="Arimo"/>
                <a:ea typeface="Arimo"/>
                <a:cs typeface="Arimo"/>
                <a:sym typeface="Arimo"/>
              </a:rPr>
              <a:t>e</a:t>
            </a:r>
            <a:r>
              <a:rPr lang="en-US" sz="2081" strike="noStrike" u="none">
                <a:solidFill>
                  <a:srgbClr val="000000"/>
                </a:solidFill>
                <a:latin typeface="Arimo"/>
                <a:ea typeface="Arimo"/>
                <a:cs typeface="Arimo"/>
                <a:sym typeface="Arimo"/>
              </a:rPr>
              <a:t> lik</a:t>
            </a:r>
            <a:r>
              <a:rPr lang="en-US" sz="2081" strike="noStrike" u="none">
                <a:solidFill>
                  <a:srgbClr val="000000"/>
                </a:solidFill>
                <a:latin typeface="Arimo"/>
                <a:ea typeface="Arimo"/>
                <a:cs typeface="Arimo"/>
                <a:sym typeface="Arimo"/>
              </a:rPr>
              <a:t>e </a:t>
            </a:r>
            <a:r>
              <a:rPr lang="en-US" sz="2081" strike="noStrike" u="none">
                <a:solidFill>
                  <a:srgbClr val="000000"/>
                </a:solidFill>
                <a:latin typeface="Arimo"/>
                <a:ea typeface="Arimo"/>
                <a:cs typeface="Arimo"/>
                <a:sym typeface="Arimo"/>
              </a:rPr>
              <a:t>pe</a:t>
            </a:r>
            <a:r>
              <a:rPr lang="en-US" sz="2081" strike="noStrike" u="none">
                <a:solidFill>
                  <a:srgbClr val="000000"/>
                </a:solidFill>
                <a:latin typeface="Arimo"/>
                <a:ea typeface="Arimo"/>
                <a:cs typeface="Arimo"/>
                <a:sym typeface="Arimo"/>
              </a:rPr>
              <a:t>o</a:t>
            </a:r>
            <a:r>
              <a:rPr lang="en-US" sz="2081" strike="noStrike" u="none">
                <a:solidFill>
                  <a:srgbClr val="000000"/>
                </a:solidFill>
                <a:latin typeface="Arimo"/>
                <a:ea typeface="Arimo"/>
                <a:cs typeface="Arimo"/>
                <a:sym typeface="Arimo"/>
              </a:rPr>
              <a:t>ple</a:t>
            </a:r>
            <a:r>
              <a:rPr lang="en-US" sz="2081" strike="noStrike" u="none">
                <a:solidFill>
                  <a:srgbClr val="000000"/>
                </a:solidFill>
                <a:latin typeface="Arimo"/>
                <a:ea typeface="Arimo"/>
                <a:cs typeface="Arimo"/>
                <a:sym typeface="Arimo"/>
              </a:rPr>
              <a:t> </a:t>
            </a:r>
            <a:r>
              <a:rPr lang="en-US" sz="2081" strike="noStrike" u="none">
                <a:solidFill>
                  <a:srgbClr val="000000"/>
                </a:solidFill>
                <a:latin typeface="Arimo"/>
                <a:ea typeface="Arimo"/>
                <a:cs typeface="Arimo"/>
                <a:sym typeface="Arimo"/>
              </a:rPr>
              <a:t>tryi</a:t>
            </a:r>
            <a:r>
              <a:rPr lang="en-US" sz="2081" strike="noStrike" u="none">
                <a:solidFill>
                  <a:srgbClr val="000000"/>
                </a:solidFill>
                <a:latin typeface="Arimo"/>
                <a:ea typeface="Arimo"/>
                <a:cs typeface="Arimo"/>
                <a:sym typeface="Arimo"/>
              </a:rPr>
              <a:t>n</a:t>
            </a:r>
            <a:r>
              <a:rPr lang="en-US" sz="2081" strike="noStrike" u="none">
                <a:solidFill>
                  <a:srgbClr val="000000"/>
                </a:solidFill>
                <a:latin typeface="Arimo"/>
                <a:ea typeface="Arimo"/>
                <a:cs typeface="Arimo"/>
                <a:sym typeface="Arimo"/>
              </a:rPr>
              <a:t>g</a:t>
            </a:r>
            <a:r>
              <a:rPr lang="en-US" sz="2081" strike="noStrike" u="none">
                <a:solidFill>
                  <a:srgbClr val="000000"/>
                </a:solidFill>
                <a:latin typeface="Arimo"/>
                <a:ea typeface="Arimo"/>
                <a:cs typeface="Arimo"/>
                <a:sym typeface="Arimo"/>
              </a:rPr>
              <a:t> </a:t>
            </a:r>
            <a:r>
              <a:rPr lang="en-US" sz="2081" strike="noStrike" u="none">
                <a:solidFill>
                  <a:srgbClr val="000000"/>
                </a:solidFill>
                <a:latin typeface="Arimo"/>
                <a:ea typeface="Arimo"/>
                <a:cs typeface="Arimo"/>
                <a:sym typeface="Arimo"/>
              </a:rPr>
              <a:t>t</a:t>
            </a:r>
            <a:r>
              <a:rPr lang="en-US" sz="2081" strike="noStrike" u="none">
                <a:solidFill>
                  <a:srgbClr val="000000"/>
                </a:solidFill>
                <a:latin typeface="Arimo"/>
                <a:ea typeface="Arimo"/>
                <a:cs typeface="Arimo"/>
                <a:sym typeface="Arimo"/>
              </a:rPr>
              <a:t>o</a:t>
            </a:r>
            <a:r>
              <a:rPr lang="en-US" sz="2081" strike="noStrike" u="none">
                <a:solidFill>
                  <a:srgbClr val="000000"/>
                </a:solidFill>
                <a:latin typeface="Arimo"/>
                <a:ea typeface="Arimo"/>
                <a:cs typeface="Arimo"/>
                <a:sym typeface="Arimo"/>
              </a:rPr>
              <a:t> he</a:t>
            </a:r>
            <a:r>
              <a:rPr lang="en-US" sz="2081" strike="noStrike" u="none">
                <a:solidFill>
                  <a:srgbClr val="000000"/>
                </a:solidFill>
                <a:latin typeface="Arimo"/>
                <a:ea typeface="Arimo"/>
                <a:cs typeface="Arimo"/>
                <a:sym typeface="Arimo"/>
              </a:rPr>
              <a:t>l</a:t>
            </a:r>
            <a:r>
              <a:rPr lang="en-US" sz="2081" strike="noStrike" u="none">
                <a:solidFill>
                  <a:srgbClr val="000000"/>
                </a:solidFill>
                <a:latin typeface="Arimo"/>
                <a:ea typeface="Arimo"/>
                <a:cs typeface="Arimo"/>
                <a:sym typeface="Arimo"/>
              </a:rPr>
              <a:t>p</a:t>
            </a:r>
            <a:r>
              <a:rPr lang="en-US" sz="2081" strike="noStrike" u="none">
                <a:solidFill>
                  <a:srgbClr val="000000"/>
                </a:solidFill>
                <a:latin typeface="Arimo"/>
                <a:ea typeface="Arimo"/>
                <a:cs typeface="Arimo"/>
                <a:sym typeface="Arimo"/>
              </a:rPr>
              <a:t> rather than</a:t>
            </a:r>
            <a:r>
              <a:rPr lang="en-US" sz="2081" strike="noStrike" u="none">
                <a:solidFill>
                  <a:srgbClr val="000000"/>
                </a:solidFill>
                <a:latin typeface="Arimo"/>
                <a:ea typeface="Arimo"/>
                <a:cs typeface="Arimo"/>
                <a:sym typeface="Arimo"/>
              </a:rPr>
              <a:t> debat</a:t>
            </a:r>
            <a:r>
              <a:rPr lang="en-US" sz="2081" strike="noStrike" u="none">
                <a:solidFill>
                  <a:srgbClr val="000000"/>
                </a:solidFill>
                <a:latin typeface="Arimo"/>
                <a:ea typeface="Arimo"/>
                <a:cs typeface="Arimo"/>
                <a:sym typeface="Arimo"/>
              </a:rPr>
              <a:t>ing</a:t>
            </a:r>
            <a:r>
              <a:rPr lang="en-US" sz="2081" strike="noStrike" u="none">
                <a:solidFill>
                  <a:srgbClr val="000000"/>
                </a:solidFill>
                <a:latin typeface="Arimo"/>
                <a:ea typeface="Arimo"/>
                <a:cs typeface="Arimo"/>
                <a:sym typeface="Arimo"/>
              </a:rPr>
              <a:t> or</a:t>
            </a:r>
            <a:r>
              <a:rPr lang="en-US" sz="2081" strike="noStrike" u="none">
                <a:solidFill>
                  <a:srgbClr val="000000"/>
                </a:solidFill>
                <a:latin typeface="Arimo"/>
                <a:ea typeface="Arimo"/>
                <a:cs typeface="Arimo"/>
                <a:sym typeface="Arimo"/>
              </a:rPr>
              <a:t> co</a:t>
            </a:r>
            <a:r>
              <a:rPr lang="en-US" sz="2081" strike="noStrike" u="none">
                <a:solidFill>
                  <a:srgbClr val="000000"/>
                </a:solidFill>
                <a:latin typeface="Arimo"/>
                <a:ea typeface="Arimo"/>
                <a:cs typeface="Arimo"/>
                <a:sym typeface="Arimo"/>
              </a:rPr>
              <a:t>mp</a:t>
            </a:r>
            <a:r>
              <a:rPr lang="en-US" sz="2081" strike="noStrike" u="none">
                <a:solidFill>
                  <a:srgbClr val="000000"/>
                </a:solidFill>
                <a:latin typeface="Arimo"/>
                <a:ea typeface="Arimo"/>
                <a:cs typeface="Arimo"/>
                <a:sym typeface="Arimo"/>
              </a:rPr>
              <a:t>e</a:t>
            </a:r>
            <a:r>
              <a:rPr lang="en-US" sz="2081" strike="noStrike" u="none">
                <a:solidFill>
                  <a:srgbClr val="000000"/>
                </a:solidFill>
                <a:latin typeface="Arimo"/>
                <a:ea typeface="Arimo"/>
                <a:cs typeface="Arimo"/>
                <a:sym typeface="Arimo"/>
              </a:rPr>
              <a:t>ting</a:t>
            </a:r>
            <a:r>
              <a:rPr lang="en-US" sz="2081" strike="noStrike" u="none">
                <a:solidFill>
                  <a:srgbClr val="000000"/>
                </a:solidFill>
                <a:latin typeface="Arimo"/>
                <a:ea typeface="Arimo"/>
                <a:cs typeface="Arimo"/>
                <a:sym typeface="Arimo"/>
              </a:rPr>
              <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5103544" y="700982"/>
            <a:ext cx="11056785" cy="5488186"/>
          </a:xfrm>
          <a:custGeom>
            <a:avLst/>
            <a:gdLst/>
            <a:ahLst/>
            <a:cxnLst/>
            <a:rect r="r" b="b" t="t" l="l"/>
            <a:pathLst>
              <a:path h="5488186" w="11056785">
                <a:moveTo>
                  <a:pt x="11056785" y="0"/>
                </a:moveTo>
                <a:lnTo>
                  <a:pt x="0" y="0"/>
                </a:lnTo>
                <a:lnTo>
                  <a:pt x="0" y="5488185"/>
                </a:lnTo>
                <a:lnTo>
                  <a:pt x="11056785" y="5488185"/>
                </a:lnTo>
                <a:lnTo>
                  <a:pt x="1105678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376230" y="3556544"/>
            <a:ext cx="13784099" cy="6841926"/>
          </a:xfrm>
          <a:custGeom>
            <a:avLst/>
            <a:gdLst/>
            <a:ahLst/>
            <a:cxnLst/>
            <a:rect r="r" b="b" t="t" l="l"/>
            <a:pathLst>
              <a:path h="6841926" w="13784099">
                <a:moveTo>
                  <a:pt x="13784099" y="0"/>
                </a:moveTo>
                <a:lnTo>
                  <a:pt x="0" y="0"/>
                </a:lnTo>
                <a:lnTo>
                  <a:pt x="0" y="6841926"/>
                </a:lnTo>
                <a:lnTo>
                  <a:pt x="13784099" y="6841926"/>
                </a:lnTo>
                <a:lnTo>
                  <a:pt x="137840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1295" y="-1800448"/>
            <a:ext cx="10178222" cy="3720611"/>
          </a:xfrm>
          <a:custGeom>
            <a:avLst/>
            <a:gdLst/>
            <a:ahLst/>
            <a:cxnLst/>
            <a:rect r="r" b="b" t="t" l="l"/>
            <a:pathLst>
              <a:path h="3720611" w="10178222">
                <a:moveTo>
                  <a:pt x="0" y="0"/>
                </a:moveTo>
                <a:lnTo>
                  <a:pt x="10178222" y="0"/>
                </a:lnTo>
                <a:lnTo>
                  <a:pt x="10178222" y="3720611"/>
                </a:lnTo>
                <a:lnTo>
                  <a:pt x="0" y="37206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700982"/>
            <a:ext cx="11694995"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RESEARCH SUMMARY RESULTS</a:t>
            </a:r>
          </a:p>
        </p:txBody>
      </p:sp>
      <p:sp>
        <p:nvSpPr>
          <p:cNvPr name="TextBox 6" id="6"/>
          <p:cNvSpPr txBox="true"/>
          <p:nvPr/>
        </p:nvSpPr>
        <p:spPr>
          <a:xfrm rot="0">
            <a:off x="1028700" y="2160291"/>
            <a:ext cx="14074844" cy="4595176"/>
          </a:xfrm>
          <a:prstGeom prst="rect">
            <a:avLst/>
          </a:prstGeom>
        </p:spPr>
        <p:txBody>
          <a:bodyPr anchor="t" rtlCol="false" tIns="0" lIns="0" bIns="0" rIns="0">
            <a:spAutoFit/>
          </a:bodyPr>
          <a:lstStyle/>
          <a:p>
            <a:pPr algn="l" marL="626112" indent="-313056" lvl="1">
              <a:lnSpc>
                <a:spcPts val="4060"/>
              </a:lnSpc>
              <a:buFont typeface="Arial"/>
              <a:buChar char="•"/>
            </a:pPr>
            <a:r>
              <a:rPr lang="en-US" sz="2900" strike="noStrike" u="none">
                <a:solidFill>
                  <a:srgbClr val="000000"/>
                </a:solidFill>
                <a:latin typeface="Oswald"/>
                <a:ea typeface="Oswald"/>
                <a:cs typeface="Oswald"/>
                <a:sym typeface="Oswald"/>
              </a:rPr>
              <a:t>Users value price, game library, and how much they’ll actually use the system, with a big influence from future game expectations and whether games will continue to be supported.</a:t>
            </a:r>
          </a:p>
          <a:p>
            <a:pPr algn="l">
              <a:lnSpc>
                <a:spcPts val="4060"/>
              </a:lnSpc>
            </a:pPr>
          </a:p>
          <a:p>
            <a:pPr algn="l" marL="626112" indent="-313056" lvl="1">
              <a:lnSpc>
                <a:spcPts val="4060"/>
              </a:lnSpc>
              <a:buFont typeface="Arial"/>
              <a:buChar char="•"/>
            </a:pPr>
            <a:r>
              <a:rPr lang="en-US" sz="2900" strike="noStrike" u="none">
                <a:solidFill>
                  <a:srgbClr val="000000"/>
                </a:solidFill>
                <a:latin typeface="Oswald"/>
                <a:ea typeface="Oswald"/>
                <a:cs typeface="Oswald"/>
                <a:sym typeface="Oswald"/>
              </a:rPr>
              <a:t>There is a high level of technical knowledge from insider-type users, and these experienced users act as informal leaders since their confidence and detailed explanations make others trust their advice.</a:t>
            </a:r>
          </a:p>
          <a:p>
            <a:pPr algn="l">
              <a:lnSpc>
                <a:spcPts val="4060"/>
              </a:lnSpc>
            </a:pPr>
          </a:p>
          <a:p>
            <a:pPr algn="l" marL="626112" indent="-313056" lvl="1">
              <a:lnSpc>
                <a:spcPts val="4060"/>
              </a:lnSpc>
              <a:buFont typeface="Arial"/>
              <a:buChar char="•"/>
            </a:pPr>
            <a:r>
              <a:rPr lang="en-US" sz="2900" strike="noStrike" u="none">
                <a:solidFill>
                  <a:srgbClr val="000000"/>
                </a:solidFill>
                <a:latin typeface="Oswald"/>
                <a:ea typeface="Oswald"/>
                <a:cs typeface="Oswald"/>
                <a:sym typeface="Oswald"/>
              </a:rPr>
              <a:t>Because of these knowledgeable users, the forum tends to shape more cautious, informed decisions, especially around whether something is worth buying right now.</a:t>
            </a:r>
          </a:p>
          <a:p>
            <a:pPr algn="l">
              <a:lnSpc>
                <a:spcPts val="3920"/>
              </a:lnSpc>
            </a:pPr>
          </a:p>
        </p:txBody>
      </p:sp>
      <p:sp>
        <p:nvSpPr>
          <p:cNvPr name="TextBox 7" id="7"/>
          <p:cNvSpPr txBox="true"/>
          <p:nvPr/>
        </p:nvSpPr>
        <p:spPr>
          <a:xfrm rot="0">
            <a:off x="1028700" y="6698317"/>
            <a:ext cx="11916162" cy="3069813"/>
          </a:xfrm>
          <a:prstGeom prst="rect">
            <a:avLst/>
          </a:prstGeom>
        </p:spPr>
        <p:txBody>
          <a:bodyPr anchor="t" rtlCol="false" tIns="0" lIns="0" bIns="0" rIns="0">
            <a:spAutoFit/>
          </a:bodyPr>
          <a:lstStyle/>
          <a:p>
            <a:pPr algn="l" marL="626112" indent="-313056" lvl="1">
              <a:lnSpc>
                <a:spcPts val="4060"/>
              </a:lnSpc>
              <a:spcBef>
                <a:spcPct val="0"/>
              </a:spcBef>
              <a:buFont typeface="Arial"/>
              <a:buChar char="•"/>
            </a:pPr>
            <a:r>
              <a:rPr lang="en-US" sz="2900" strike="noStrike" u="none">
                <a:solidFill>
                  <a:srgbClr val="000000"/>
                </a:solidFill>
                <a:latin typeface="Oswald"/>
                <a:ea typeface="Oswald"/>
                <a:cs typeface="Oswald"/>
                <a:sym typeface="Oswald"/>
              </a:rPr>
              <a:t>The community is built around shared knowledge and discussion, with users regularly helping each other and posting updates about their progress in different games.</a:t>
            </a:r>
          </a:p>
          <a:p>
            <a:pPr algn="l">
              <a:lnSpc>
                <a:spcPts val="4060"/>
              </a:lnSpc>
              <a:spcBef>
                <a:spcPct val="0"/>
              </a:spcBef>
            </a:pPr>
          </a:p>
          <a:p>
            <a:pPr algn="l" marL="626112" indent="-313056" lvl="1">
              <a:lnSpc>
                <a:spcPts val="4060"/>
              </a:lnSpc>
              <a:spcBef>
                <a:spcPct val="0"/>
              </a:spcBef>
              <a:buFont typeface="Arial"/>
              <a:buChar char="•"/>
            </a:pPr>
            <a:r>
              <a:rPr lang="en-US" sz="2900" strike="noStrike" u="none">
                <a:solidFill>
                  <a:srgbClr val="000000"/>
                </a:solidFill>
                <a:latin typeface="Oswald"/>
                <a:ea typeface="Oswald"/>
                <a:cs typeface="Oswald"/>
                <a:sym typeface="Oswald"/>
              </a:rPr>
              <a:t>Differences come from how people judge value and expectations, especially between those excited for future potential and those who want proven results first.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37840" y="9201187"/>
            <a:ext cx="11056785" cy="5488186"/>
          </a:xfrm>
          <a:custGeom>
            <a:avLst/>
            <a:gdLst/>
            <a:ahLst/>
            <a:cxnLst/>
            <a:rect r="r" b="b" t="t" l="l"/>
            <a:pathLst>
              <a:path h="5488186" w="11056785">
                <a:moveTo>
                  <a:pt x="0" y="0"/>
                </a:moveTo>
                <a:lnTo>
                  <a:pt x="11056784" y="0"/>
                </a:lnTo>
                <a:lnTo>
                  <a:pt x="11056784" y="5488186"/>
                </a:lnTo>
                <a:lnTo>
                  <a:pt x="0" y="54881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6876198" y="9024585"/>
            <a:ext cx="13784099" cy="6841926"/>
          </a:xfrm>
          <a:custGeom>
            <a:avLst/>
            <a:gdLst/>
            <a:ahLst/>
            <a:cxnLst/>
            <a:rect r="r" b="b" t="t" l="l"/>
            <a:pathLst>
              <a:path h="6841926" w="13784099">
                <a:moveTo>
                  <a:pt x="13784099" y="0"/>
                </a:moveTo>
                <a:lnTo>
                  <a:pt x="0" y="0"/>
                </a:lnTo>
                <a:lnTo>
                  <a:pt x="0" y="6841926"/>
                </a:lnTo>
                <a:lnTo>
                  <a:pt x="13784099" y="6841926"/>
                </a:lnTo>
                <a:lnTo>
                  <a:pt x="137840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825068" y="8390949"/>
            <a:ext cx="10178222" cy="3720611"/>
          </a:xfrm>
          <a:custGeom>
            <a:avLst/>
            <a:gdLst/>
            <a:ahLst/>
            <a:cxnLst/>
            <a:rect r="r" b="b" t="t" l="l"/>
            <a:pathLst>
              <a:path h="3720611" w="10178222">
                <a:moveTo>
                  <a:pt x="0" y="0"/>
                </a:moveTo>
                <a:lnTo>
                  <a:pt x="10178222" y="0"/>
                </a:lnTo>
                <a:lnTo>
                  <a:pt x="10178222" y="3720610"/>
                </a:lnTo>
                <a:lnTo>
                  <a:pt x="0" y="37206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573588"/>
            <a:ext cx="11694995" cy="1219181"/>
          </a:xfrm>
          <a:prstGeom prst="rect">
            <a:avLst/>
          </a:prstGeom>
        </p:spPr>
        <p:txBody>
          <a:bodyPr anchor="t" rtlCol="false" tIns="0" lIns="0" bIns="0" rIns="0">
            <a:spAutoFit/>
          </a:bodyPr>
          <a:lstStyle/>
          <a:p>
            <a:pPr algn="just">
              <a:lnSpc>
                <a:spcPts val="9600"/>
              </a:lnSpc>
            </a:pPr>
            <a:r>
              <a:rPr lang="en-US" sz="8000">
                <a:solidFill>
                  <a:srgbClr val="E60012"/>
                </a:solidFill>
                <a:latin typeface="Oswald"/>
                <a:ea typeface="Oswald"/>
                <a:cs typeface="Oswald"/>
                <a:sym typeface="Oswald"/>
              </a:rPr>
              <a:t>HYPOTHESIS</a:t>
            </a:r>
          </a:p>
        </p:txBody>
      </p:sp>
      <p:sp>
        <p:nvSpPr>
          <p:cNvPr name="TextBox 6" id="6"/>
          <p:cNvSpPr txBox="true"/>
          <p:nvPr/>
        </p:nvSpPr>
        <p:spPr>
          <a:xfrm rot="0">
            <a:off x="1028700" y="2181430"/>
            <a:ext cx="16726329" cy="5857466"/>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Oswald"/>
                <a:ea typeface="Oswald"/>
                <a:cs typeface="Oswald"/>
                <a:sym typeface="Oswald"/>
              </a:rPr>
              <a:t>If users in the Nintendo Life Switch 2 forum are serious gamers (vs. more casual players), then they are more likely to buy a game or console early and justify it with future games, compared to casual players who would wait and only buy if it seems worth it.</a:t>
            </a:r>
          </a:p>
          <a:p>
            <a:pPr algn="l">
              <a:lnSpc>
                <a:spcPts val="4200"/>
              </a:lnSpc>
            </a:pPr>
          </a:p>
          <a:p>
            <a:pPr algn="l" marL="647702" indent="-323851" lvl="1">
              <a:lnSpc>
                <a:spcPts val="4200"/>
              </a:lnSpc>
              <a:buFont typeface="Arial"/>
              <a:buChar char="•"/>
            </a:pPr>
            <a:r>
              <a:rPr lang="en-US" b="true" sz="3000">
                <a:solidFill>
                  <a:srgbClr val="000000"/>
                </a:solidFill>
                <a:latin typeface="Oswald Bold"/>
                <a:ea typeface="Oswald Bold"/>
                <a:cs typeface="Oswald Bold"/>
                <a:sym typeface="Oswald Bold"/>
              </a:rPr>
              <a:t>If users in the Nintendo Life Switch 2 forum are more well-versed in Nintendo games (vs. not well-versed), then they are more likely to have an easier time interacting and understanding posts within the community, compared to casual gamers who might get overwhelmed.</a:t>
            </a:r>
          </a:p>
          <a:p>
            <a:pPr algn="l">
              <a:lnSpc>
                <a:spcPts val="4200"/>
              </a:lnSpc>
            </a:pPr>
          </a:p>
          <a:p>
            <a:pPr algn="l" marL="647702" indent="-323851" lvl="1">
              <a:lnSpc>
                <a:spcPts val="4200"/>
              </a:lnSpc>
              <a:buFont typeface="Arial"/>
              <a:buChar char="•"/>
            </a:pPr>
            <a:r>
              <a:rPr lang="en-US" sz="3000">
                <a:solidFill>
                  <a:srgbClr val="000000"/>
                </a:solidFill>
                <a:latin typeface="Oswald"/>
                <a:ea typeface="Oswald"/>
                <a:cs typeface="Oswald"/>
                <a:sym typeface="Oswald"/>
              </a:rPr>
              <a:t>If users in the Pokémon forum see a new feature that looks cool but isn’t clearly proven (vs. one that clearly adds to gameplay), then they will look at past games and other people’s opinions to decide if it’s actually good or just a gimmick.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3096977" y="3770114"/>
            <a:ext cx="11056785" cy="5488186"/>
          </a:xfrm>
          <a:custGeom>
            <a:avLst/>
            <a:gdLst/>
            <a:ahLst/>
            <a:cxnLst/>
            <a:rect r="r" b="b" t="t" l="l"/>
            <a:pathLst>
              <a:path h="5488186" w="11056785">
                <a:moveTo>
                  <a:pt x="11056784" y="0"/>
                </a:moveTo>
                <a:lnTo>
                  <a:pt x="0" y="0"/>
                </a:lnTo>
                <a:lnTo>
                  <a:pt x="0" y="5488186"/>
                </a:lnTo>
                <a:lnTo>
                  <a:pt x="11056784" y="5488186"/>
                </a:lnTo>
                <a:lnTo>
                  <a:pt x="1105678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604405" y="-327718"/>
            <a:ext cx="13784099" cy="6841926"/>
          </a:xfrm>
          <a:custGeom>
            <a:avLst/>
            <a:gdLst/>
            <a:ahLst/>
            <a:cxnLst/>
            <a:rect r="r" b="b" t="t" l="l"/>
            <a:pathLst>
              <a:path h="6841926" w="13784099">
                <a:moveTo>
                  <a:pt x="13784099" y="0"/>
                </a:moveTo>
                <a:lnTo>
                  <a:pt x="0" y="0"/>
                </a:lnTo>
                <a:lnTo>
                  <a:pt x="0" y="6841925"/>
                </a:lnTo>
                <a:lnTo>
                  <a:pt x="13784099" y="6841925"/>
                </a:lnTo>
                <a:lnTo>
                  <a:pt x="137840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10800000">
            <a:off x="16081389" y="-327718"/>
            <a:ext cx="8255707" cy="4097833"/>
          </a:xfrm>
          <a:custGeom>
            <a:avLst/>
            <a:gdLst/>
            <a:ahLst/>
            <a:cxnLst/>
            <a:rect r="r" b="b" t="t" l="l"/>
            <a:pathLst>
              <a:path h="4097833" w="8255707">
                <a:moveTo>
                  <a:pt x="0" y="4097832"/>
                </a:moveTo>
                <a:lnTo>
                  <a:pt x="8255707" y="4097832"/>
                </a:lnTo>
                <a:lnTo>
                  <a:pt x="8255707" y="0"/>
                </a:lnTo>
                <a:lnTo>
                  <a:pt x="0" y="0"/>
                </a:lnTo>
                <a:lnTo>
                  <a:pt x="0" y="409783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800000">
            <a:off x="6676161" y="4653902"/>
            <a:ext cx="10178222" cy="3720611"/>
          </a:xfrm>
          <a:custGeom>
            <a:avLst/>
            <a:gdLst/>
            <a:ahLst/>
            <a:cxnLst/>
            <a:rect r="r" b="b" t="t" l="l"/>
            <a:pathLst>
              <a:path h="3720611" w="10178222">
                <a:moveTo>
                  <a:pt x="0" y="0"/>
                </a:moveTo>
                <a:lnTo>
                  <a:pt x="10178222" y="0"/>
                </a:lnTo>
                <a:lnTo>
                  <a:pt x="10178222" y="3720610"/>
                </a:lnTo>
                <a:lnTo>
                  <a:pt x="0" y="37206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8883694" y="3770114"/>
            <a:ext cx="7197695" cy="5488186"/>
            <a:chOff x="0" y="0"/>
            <a:chExt cx="6425184" cy="4899152"/>
          </a:xfrm>
        </p:grpSpPr>
        <p:sp>
          <p:nvSpPr>
            <p:cNvPr name="Freeform 7" id="7"/>
            <p:cNvSpPr/>
            <p:nvPr/>
          </p:nvSpPr>
          <p:spPr>
            <a:xfrm flipH="false" flipV="false" rot="0">
              <a:off x="0" y="0"/>
              <a:ext cx="6425184" cy="4899152"/>
            </a:xfrm>
            <a:custGeom>
              <a:avLst/>
              <a:gdLst/>
              <a:ahLst/>
              <a:cxnLst/>
              <a:rect r="r" b="b" t="t" l="l"/>
              <a:pathLst>
                <a:path h="4899152" w="6425184">
                  <a:moveTo>
                    <a:pt x="2841625" y="0"/>
                  </a:moveTo>
                  <a:lnTo>
                    <a:pt x="0" y="4899152"/>
                  </a:lnTo>
                  <a:lnTo>
                    <a:pt x="3583559" y="4899152"/>
                  </a:lnTo>
                  <a:lnTo>
                    <a:pt x="6425184" y="0"/>
                  </a:lnTo>
                  <a:close/>
                </a:path>
              </a:pathLst>
            </a:custGeom>
            <a:blipFill>
              <a:blip r:embed="rId8"/>
              <a:stretch>
                <a:fillRect l="-7222" t="0" r="-7222" b="0"/>
              </a:stretch>
            </a:blipFill>
          </p:spPr>
        </p:sp>
      </p:grpSp>
      <p:sp>
        <p:nvSpPr>
          <p:cNvPr name="TextBox 8" id="8"/>
          <p:cNvSpPr txBox="true"/>
          <p:nvPr/>
        </p:nvSpPr>
        <p:spPr>
          <a:xfrm rot="0">
            <a:off x="1028700" y="1513774"/>
            <a:ext cx="6655625" cy="1219200"/>
          </a:xfrm>
          <a:prstGeom prst="rect">
            <a:avLst/>
          </a:prstGeom>
        </p:spPr>
        <p:txBody>
          <a:bodyPr anchor="t" rtlCol="false" tIns="0" lIns="0" bIns="0" rIns="0">
            <a:spAutoFit/>
          </a:bodyPr>
          <a:lstStyle/>
          <a:p>
            <a:pPr algn="l">
              <a:lnSpc>
                <a:spcPts val="9600"/>
              </a:lnSpc>
            </a:pPr>
            <a:r>
              <a:rPr lang="en-US" sz="8000">
                <a:solidFill>
                  <a:srgbClr val="FFFFFF"/>
                </a:solidFill>
                <a:latin typeface="Oswald"/>
                <a:ea typeface="Oswald"/>
                <a:cs typeface="Oswald"/>
                <a:sym typeface="Oswald"/>
              </a:rPr>
              <a:t>APPENDIX</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DAHEUToESsI</dc:identifier>
  <dcterms:modified xsi:type="dcterms:W3CDTF">2011-08-01T06:04:30Z</dcterms:modified>
  <cp:revision>1</cp:revision>
  <dc:title>MKTG 572 Netnography Analysis</dc:title>
</cp:coreProperties>
</file>